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4" r:id="rId10"/>
    <p:sldId id="271" r:id="rId11"/>
    <p:sldId id="272" r:id="rId12"/>
  </p:sldIdLst>
  <p:sldSz cx="12192000" cy="6858000"/>
  <p:notesSz cx="6858000" cy="9144000"/>
  <p:embeddedFontLst>
    <p:embeddedFont>
      <p:font typeface="Arimo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TC Avant Garde Gothic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Semi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vsms.saude.gov.br/bvs/publicacoes/guia_vigilancia_saude_v2_6ed.pdf" TargetMode="External"/><Relationship Id="rId11" Type="http://schemas.openxmlformats.org/officeDocument/2006/relationships/image" Target="../media/image10.svg"/><Relationship Id="rId5" Type="http://schemas.openxmlformats.org/officeDocument/2006/relationships/image" Target="../media/image20.png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12427122" cy="7120930"/>
          </a:xfrm>
          <a:custGeom>
            <a:avLst/>
            <a:gdLst/>
            <a:ahLst/>
            <a:cxnLst/>
            <a:rect l="l" t="t" r="r" b="b"/>
            <a:pathLst>
              <a:path w="12427122" h="7120930">
                <a:moveTo>
                  <a:pt x="0" y="0"/>
                </a:moveTo>
                <a:lnTo>
                  <a:pt x="12427122" y="0"/>
                </a:lnTo>
                <a:lnTo>
                  <a:pt x="12427122" y="7120930"/>
                </a:lnTo>
                <a:lnTo>
                  <a:pt x="0" y="712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92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0907" y="6268210"/>
            <a:ext cx="1169786" cy="536698"/>
            <a:chOff x="0" y="0"/>
            <a:chExt cx="1559714" cy="7155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59714" cy="588142"/>
            </a:xfrm>
            <a:custGeom>
              <a:avLst/>
              <a:gdLst/>
              <a:ahLst/>
              <a:cxnLst/>
              <a:rect l="l" t="t" r="r" b="b"/>
              <a:pathLst>
                <a:path w="1559714" h="588142">
                  <a:moveTo>
                    <a:pt x="0" y="0"/>
                  </a:moveTo>
                  <a:lnTo>
                    <a:pt x="1559714" y="0"/>
                  </a:lnTo>
                  <a:lnTo>
                    <a:pt x="1559714" y="588142"/>
                  </a:lnTo>
                  <a:lnTo>
                    <a:pt x="0" y="588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532727" y="534040"/>
              <a:ext cx="1026987" cy="18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6"/>
                </a:lnSpc>
              </a:pPr>
              <a:r>
                <a:rPr lang="en-US" sz="411">
                  <a:solidFill>
                    <a:srgbClr val="FFFFFF">
                      <a:alpha val="76863"/>
                    </a:srgbClr>
                  </a:solidFill>
                  <a:latin typeface="ITC Avant Garde Gothic"/>
                </a:rPr>
                <a:t>SECRETARIA DE ESTADO DA SAÚDE PÚBLICA - SESAP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70693" y="6488934"/>
            <a:ext cx="2254627" cy="20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pt-BR" sz="1200">
                <a:solidFill>
                  <a:srgbClr val="FFFFFF"/>
                </a:solidFill>
                <a:latin typeface="ITC Avant Garde Gothic"/>
              </a:rPr>
              <a:t>Atualização: 23/02/2024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8264" y="-966855"/>
            <a:ext cx="10874243" cy="1395381"/>
            <a:chOff x="0" y="0"/>
            <a:chExt cx="14498991" cy="1860508"/>
          </a:xfrm>
        </p:grpSpPr>
        <p:grpSp>
          <p:nvGrpSpPr>
            <p:cNvPr id="3" name="Group 3"/>
            <p:cNvGrpSpPr/>
            <p:nvPr/>
          </p:nvGrpSpPr>
          <p:grpSpPr>
            <a:xfrm>
              <a:off x="12614185" y="0"/>
              <a:ext cx="1884806" cy="1860508"/>
              <a:chOff x="0" y="0"/>
              <a:chExt cx="720488" cy="7112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20488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720488" h="711200">
                    <a:moveTo>
                      <a:pt x="360244" y="711200"/>
                    </a:moveTo>
                    <a:lnTo>
                      <a:pt x="720488" y="0"/>
                    </a:lnTo>
                    <a:lnTo>
                      <a:pt x="0" y="0"/>
                    </a:lnTo>
                    <a:lnTo>
                      <a:pt x="360244" y="7112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12576" y="-6350"/>
                <a:ext cx="495336" cy="387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519086"/>
              <a:ext cx="13210467" cy="1341422"/>
              <a:chOff x="0" y="0"/>
              <a:chExt cx="3953981" cy="4014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3981" cy="401497"/>
              </a:xfrm>
              <a:custGeom>
                <a:avLst/>
                <a:gdLst/>
                <a:ahLst/>
                <a:cxnLst/>
                <a:rect l="l" t="t" r="r" b="b"/>
                <a:pathLst>
                  <a:path w="3953981" h="401497">
                    <a:moveTo>
                      <a:pt x="3750781" y="0"/>
                    </a:moveTo>
                    <a:lnTo>
                      <a:pt x="0" y="0"/>
                    </a:lnTo>
                    <a:lnTo>
                      <a:pt x="203200" y="401497"/>
                    </a:lnTo>
                    <a:lnTo>
                      <a:pt x="3953981" y="401497"/>
                    </a:lnTo>
                    <a:lnTo>
                      <a:pt x="3750781" y="0"/>
                    </a:lnTo>
                    <a:close/>
                  </a:path>
                </a:pathLst>
              </a:custGeom>
              <a:solidFill>
                <a:srgbClr val="156D8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101600" y="-57150"/>
                <a:ext cx="3750781" cy="45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85800" y="2011702"/>
            <a:ext cx="10589378" cy="3443167"/>
            <a:chOff x="0" y="0"/>
            <a:chExt cx="14119171" cy="4590890"/>
          </a:xfrm>
        </p:grpSpPr>
        <p:sp>
          <p:nvSpPr>
            <p:cNvPr id="10" name="Freeform 10"/>
            <p:cNvSpPr/>
            <p:nvPr/>
          </p:nvSpPr>
          <p:spPr>
            <a:xfrm>
              <a:off x="3351439" y="0"/>
              <a:ext cx="4644340" cy="3263353"/>
            </a:xfrm>
            <a:custGeom>
              <a:avLst/>
              <a:gdLst/>
              <a:ahLst/>
              <a:cxnLst/>
              <a:rect l="l" t="t" r="r" b="b"/>
              <a:pathLst>
                <a:path w="4644340" h="3263353">
                  <a:moveTo>
                    <a:pt x="0" y="0"/>
                  </a:moveTo>
                  <a:lnTo>
                    <a:pt x="4644341" y="0"/>
                  </a:lnTo>
                  <a:lnTo>
                    <a:pt x="4644341" y="3263353"/>
                  </a:lnTo>
                  <a:lnTo>
                    <a:pt x="0" y="3263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91012" y="0"/>
              <a:ext cx="2535374" cy="3263353"/>
            </a:xfrm>
            <a:custGeom>
              <a:avLst/>
              <a:gdLst/>
              <a:ahLst/>
              <a:cxnLst/>
              <a:rect l="l" t="t" r="r" b="b"/>
              <a:pathLst>
                <a:path w="2535374" h="3263353">
                  <a:moveTo>
                    <a:pt x="0" y="0"/>
                  </a:moveTo>
                  <a:lnTo>
                    <a:pt x="2535374" y="0"/>
                  </a:lnTo>
                  <a:lnTo>
                    <a:pt x="2535374" y="3263353"/>
                  </a:lnTo>
                  <a:lnTo>
                    <a:pt x="0" y="3263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8760801" y="0"/>
              <a:ext cx="2334851" cy="3263353"/>
            </a:xfrm>
            <a:custGeom>
              <a:avLst/>
              <a:gdLst/>
              <a:ahLst/>
              <a:cxnLst/>
              <a:rect l="l" t="t" r="r" b="b"/>
              <a:pathLst>
                <a:path w="2334851" h="3263353">
                  <a:moveTo>
                    <a:pt x="0" y="0"/>
                  </a:moveTo>
                  <a:lnTo>
                    <a:pt x="2334851" y="0"/>
                  </a:lnTo>
                  <a:lnTo>
                    <a:pt x="2334851" y="3263353"/>
                  </a:lnTo>
                  <a:lnTo>
                    <a:pt x="0" y="3263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1790412" y="0"/>
              <a:ext cx="2328759" cy="3263353"/>
            </a:xfrm>
            <a:custGeom>
              <a:avLst/>
              <a:gdLst/>
              <a:ahLst/>
              <a:cxnLst/>
              <a:rect l="l" t="t" r="r" b="b"/>
              <a:pathLst>
                <a:path w="2328759" h="3263353">
                  <a:moveTo>
                    <a:pt x="0" y="0"/>
                  </a:moveTo>
                  <a:lnTo>
                    <a:pt x="2328759" y="0"/>
                  </a:lnTo>
                  <a:lnTo>
                    <a:pt x="2328759" y="3263353"/>
                  </a:lnTo>
                  <a:lnTo>
                    <a:pt x="0" y="3263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3571922"/>
              <a:ext cx="2799446" cy="811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6"/>
                </a:lnSpc>
              </a:pPr>
              <a:r>
                <a:rPr lang="en-US" sz="1154" u="sng">
                  <a:solidFill>
                    <a:srgbClr val="156D88"/>
                  </a:solidFill>
                  <a:latin typeface="Arimo"/>
                  <a:hlinkClick r:id="rId6" tooltip="https://bvsms.saude.gov.br/bvs/publicacoes/guia_vigilancia_saude_v2_6ed.pdf"/>
                </a:rPr>
                <a:t>https://bvsms.saude.gov.br/bvs/publicacoes/guia_vigilancia_saude_v2_6ed.pdf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351439" y="3571922"/>
              <a:ext cx="4644340" cy="545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16"/>
                </a:lnSpc>
                <a:spcBef>
                  <a:spcPct val="0"/>
                </a:spcBef>
              </a:pPr>
              <a:r>
                <a:rPr lang="en-US" sz="1154" u="sng" strike="noStrike">
                  <a:solidFill>
                    <a:srgbClr val="156D88"/>
                  </a:solidFill>
                  <a:latin typeface="Arimo"/>
                  <a:hlinkClick r:id="rId6" tooltip="https://bvsms.saude.gov.br/bvs/publicacoes/guia_vigilancia_saude_v2_6ed.pdf"/>
                </a:rPr>
                <a:t>https://bvsms.saude.gov.br/bvs/publicacoes/guia_laboratorial_sistema_nacional.pdf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760801" y="3373706"/>
              <a:ext cx="2598950" cy="1217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264"/>
                </a:lnSpc>
                <a:spcBef>
                  <a:spcPct val="0"/>
                </a:spcBef>
              </a:pPr>
              <a:r>
                <a:rPr lang="en-US" sz="903" u="sng" strike="noStrike">
                  <a:solidFill>
                    <a:srgbClr val="156D88"/>
                  </a:solidFill>
                  <a:latin typeface="Arimo"/>
                  <a:hlinkClick r:id="rId6" tooltip="https://bvsms.saude.gov.br/bvs/publicacoes/guia_vigilancia_saude_v2_6ed.pdf"/>
                </a:rPr>
                <a:t>https://www.gov.br/saude/pt-br/centrais-de-conteudo/publicacoes/svsa/dengue/plano-de-contingencia-para-resposta-as-emergencias-em-saude-publica-por-dengue-chikungunya-e-zika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790412" y="3373706"/>
              <a:ext cx="2328759" cy="1217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264"/>
                </a:lnSpc>
                <a:spcBef>
                  <a:spcPct val="0"/>
                </a:spcBef>
              </a:pPr>
              <a:r>
                <a:rPr lang="en-US" sz="903" u="sng" strike="noStrike">
                  <a:solidFill>
                    <a:srgbClr val="156D88"/>
                  </a:solidFill>
                  <a:latin typeface="Arimo"/>
                  <a:hlinkClick r:id="rId6" tooltip="https://bvsms.saude.gov.br/bvs/publicacoes/guia_vigilancia_saude_v2_6ed.pdf"/>
                </a:rPr>
                <a:t>https://www.gov.br/saude/pt-br/centrais-de-conteudo/publicacoes/svsa/febre-amarela/plano_contingencia_emergencias_febre_amarela_2_ed-1.pdf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477799" y="6081285"/>
            <a:ext cx="15636875" cy="988355"/>
            <a:chOff x="0" y="0"/>
            <a:chExt cx="20849166" cy="131780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121220"/>
              <a:ext cx="20849166" cy="1196586"/>
              <a:chOff x="0" y="0"/>
              <a:chExt cx="11854181" cy="68034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854181" cy="680341"/>
              </a:xfrm>
              <a:custGeom>
                <a:avLst/>
                <a:gdLst/>
                <a:ahLst/>
                <a:cxnLst/>
                <a:rect l="l" t="t" r="r" b="b"/>
                <a:pathLst>
                  <a:path w="11854181" h="680341">
                    <a:moveTo>
                      <a:pt x="11729721" y="680341"/>
                    </a:moveTo>
                    <a:lnTo>
                      <a:pt x="124460" y="680341"/>
                    </a:lnTo>
                    <a:cubicBezTo>
                      <a:pt x="55880" y="680341"/>
                      <a:pt x="0" y="624461"/>
                      <a:pt x="0" y="5558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729721" y="0"/>
                    </a:lnTo>
                    <a:cubicBezTo>
                      <a:pt x="11798301" y="0"/>
                      <a:pt x="11854181" y="55880"/>
                      <a:pt x="11854181" y="124460"/>
                    </a:cubicBezTo>
                    <a:lnTo>
                      <a:pt x="11854181" y="555881"/>
                    </a:lnTo>
                    <a:cubicBezTo>
                      <a:pt x="11854181" y="624461"/>
                      <a:pt x="11798301" y="680341"/>
                      <a:pt x="11729721" y="6803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5400000"/>
              </a:gradFill>
            </p:spPr>
          </p:sp>
        </p:grpSp>
        <p:sp>
          <p:nvSpPr>
            <p:cNvPr id="21" name="Freeform 21"/>
            <p:cNvSpPr/>
            <p:nvPr/>
          </p:nvSpPr>
          <p:spPr>
            <a:xfrm>
              <a:off x="7050350" y="285520"/>
              <a:ext cx="1375642" cy="518732"/>
            </a:xfrm>
            <a:custGeom>
              <a:avLst/>
              <a:gdLst/>
              <a:ahLst/>
              <a:cxnLst/>
              <a:rect l="l" t="t" r="r" b="b"/>
              <a:pathLst>
                <a:path w="1375642" h="518732">
                  <a:moveTo>
                    <a:pt x="0" y="0"/>
                  </a:moveTo>
                  <a:lnTo>
                    <a:pt x="1375642" y="0"/>
                  </a:lnTo>
                  <a:lnTo>
                    <a:pt x="1375642" y="518731"/>
                  </a:lnTo>
                  <a:lnTo>
                    <a:pt x="0" y="518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7520206" y="736360"/>
              <a:ext cx="905786" cy="180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"/>
                </a:lnSpc>
              </a:pPr>
              <a:r>
                <a:rPr lang="en-US" sz="363">
                  <a:solidFill>
                    <a:srgbClr val="FFFFFF">
                      <a:alpha val="76863"/>
                    </a:srgbClr>
                  </a:solidFill>
                  <a:latin typeface="ITC Avant Garde Gothic"/>
                </a:rPr>
                <a:t>SECRETARIA DE ESTADO DA SAÚDE PÚBLICA - SESAP 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8490767" y="237906"/>
              <a:ext cx="834444" cy="652035"/>
            </a:xfrm>
            <a:custGeom>
              <a:avLst/>
              <a:gdLst/>
              <a:ahLst/>
              <a:cxnLst/>
              <a:rect l="l" t="t" r="r" b="b"/>
              <a:pathLst>
                <a:path w="834444" h="652035">
                  <a:moveTo>
                    <a:pt x="0" y="0"/>
                  </a:moveTo>
                  <a:lnTo>
                    <a:pt x="834444" y="0"/>
                  </a:lnTo>
                  <a:lnTo>
                    <a:pt x="834444" y="652036"/>
                  </a:lnTo>
                  <a:lnTo>
                    <a:pt x="0" y="652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9325211" y="0"/>
              <a:ext cx="1154571" cy="1154571"/>
            </a:xfrm>
            <a:custGeom>
              <a:avLst/>
              <a:gdLst/>
              <a:ahLst/>
              <a:cxnLst/>
              <a:rect l="l" t="t" r="r" b="b"/>
              <a:pathLst>
                <a:path w="1154571" h="1154571">
                  <a:moveTo>
                    <a:pt x="0" y="0"/>
                  </a:moveTo>
                  <a:lnTo>
                    <a:pt x="1154570" y="0"/>
                  </a:lnTo>
                  <a:lnTo>
                    <a:pt x="1154570" y="1154571"/>
                  </a:lnTo>
                  <a:lnTo>
                    <a:pt x="0" y="1154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9636679" y="281919"/>
              <a:ext cx="606424" cy="606424"/>
            </a:xfrm>
            <a:custGeom>
              <a:avLst/>
              <a:gdLst/>
              <a:ahLst/>
              <a:cxnLst/>
              <a:rect l="l" t="t" r="r" b="b"/>
              <a:pathLst>
                <a:path w="606424" h="606424">
                  <a:moveTo>
                    <a:pt x="0" y="0"/>
                  </a:moveTo>
                  <a:lnTo>
                    <a:pt x="606424" y="0"/>
                  </a:lnTo>
                  <a:lnTo>
                    <a:pt x="606424" y="606424"/>
                  </a:lnTo>
                  <a:lnTo>
                    <a:pt x="0" y="606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2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3179237">
              <a:off x="9825455" y="359457"/>
              <a:ext cx="407288" cy="228958"/>
            </a:xfrm>
            <a:custGeom>
              <a:avLst/>
              <a:gdLst/>
              <a:ahLst/>
              <a:cxnLst/>
              <a:rect l="l" t="t" r="r" b="b"/>
              <a:pathLst>
                <a:path w="407288" h="228958">
                  <a:moveTo>
                    <a:pt x="0" y="0"/>
                  </a:moveTo>
                  <a:lnTo>
                    <a:pt x="407288" y="0"/>
                  </a:lnTo>
                  <a:lnTo>
                    <a:pt x="407288" y="228958"/>
                  </a:lnTo>
                  <a:lnTo>
                    <a:pt x="0" y="228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b="-87743"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715397">
              <a:off x="9733967" y="356647"/>
              <a:ext cx="411848" cy="403096"/>
            </a:xfrm>
            <a:custGeom>
              <a:avLst/>
              <a:gdLst/>
              <a:ahLst/>
              <a:cxnLst/>
              <a:rect l="l" t="t" r="r" b="b"/>
              <a:pathLst>
                <a:path w="411848" h="403096">
                  <a:moveTo>
                    <a:pt x="0" y="0"/>
                  </a:moveTo>
                  <a:lnTo>
                    <a:pt x="411848" y="0"/>
                  </a:lnTo>
                  <a:lnTo>
                    <a:pt x="411848" y="403097"/>
                  </a:lnTo>
                  <a:lnTo>
                    <a:pt x="0" y="403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3266451">
              <a:off x="9643925" y="528938"/>
              <a:ext cx="407288" cy="162228"/>
            </a:xfrm>
            <a:custGeom>
              <a:avLst/>
              <a:gdLst/>
              <a:ahLst/>
              <a:cxnLst/>
              <a:rect l="l" t="t" r="r" b="b"/>
              <a:pathLst>
                <a:path w="407288" h="162228">
                  <a:moveTo>
                    <a:pt x="0" y="0"/>
                  </a:moveTo>
                  <a:lnTo>
                    <a:pt x="407288" y="0"/>
                  </a:lnTo>
                  <a:lnTo>
                    <a:pt x="407288" y="162227"/>
                  </a:lnTo>
                  <a:lnTo>
                    <a:pt x="0" y="162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164970"/>
              </a:stretch>
            </a:blipFill>
          </p:spPr>
        </p:sp>
      </p:grpSp>
      <p:sp>
        <p:nvSpPr>
          <p:cNvPr id="29" name="Freeform 29"/>
          <p:cNvSpPr/>
          <p:nvPr/>
        </p:nvSpPr>
        <p:spPr>
          <a:xfrm rot="-10800000">
            <a:off x="647081" y="1869698"/>
            <a:ext cx="2145304" cy="504146"/>
          </a:xfrm>
          <a:custGeom>
            <a:avLst/>
            <a:gdLst/>
            <a:ahLst/>
            <a:cxnLst/>
            <a:rect l="l" t="t" r="r" b="b"/>
            <a:pathLst>
              <a:path w="2145304" h="504146">
                <a:moveTo>
                  <a:pt x="0" y="0"/>
                </a:moveTo>
                <a:lnTo>
                  <a:pt x="2145304" y="0"/>
                </a:lnTo>
                <a:lnTo>
                  <a:pt x="2145304" y="504147"/>
                </a:lnTo>
                <a:lnTo>
                  <a:pt x="0" y="5041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58000"/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0800000" flipV="1">
            <a:off x="647081" y="4103376"/>
            <a:ext cx="2145304" cy="504146"/>
          </a:xfrm>
          <a:custGeom>
            <a:avLst/>
            <a:gdLst/>
            <a:ahLst/>
            <a:cxnLst/>
            <a:rect l="l" t="t" r="r" b="b"/>
            <a:pathLst>
              <a:path w="2145304" h="504146">
                <a:moveTo>
                  <a:pt x="0" y="504146"/>
                </a:moveTo>
                <a:lnTo>
                  <a:pt x="2145304" y="504146"/>
                </a:lnTo>
                <a:lnTo>
                  <a:pt x="2145304" y="0"/>
                </a:lnTo>
                <a:lnTo>
                  <a:pt x="0" y="0"/>
                </a:lnTo>
                <a:lnTo>
                  <a:pt x="0" y="504146"/>
                </a:lnTo>
                <a:close/>
              </a:path>
            </a:pathLst>
          </a:custGeom>
          <a:blipFill>
            <a:blip r:embed="rId15">
              <a:alphaModFix amt="58000"/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0800000" flipV="1">
            <a:off x="2957046" y="4009045"/>
            <a:ext cx="3956914" cy="511590"/>
          </a:xfrm>
          <a:custGeom>
            <a:avLst/>
            <a:gdLst/>
            <a:ahLst/>
            <a:cxnLst/>
            <a:rect l="l" t="t" r="r" b="b"/>
            <a:pathLst>
              <a:path w="3956914" h="511590">
                <a:moveTo>
                  <a:pt x="0" y="511590"/>
                </a:moveTo>
                <a:lnTo>
                  <a:pt x="3956914" y="511590"/>
                </a:lnTo>
                <a:lnTo>
                  <a:pt x="3956914" y="0"/>
                </a:lnTo>
                <a:lnTo>
                  <a:pt x="0" y="0"/>
                </a:lnTo>
                <a:lnTo>
                  <a:pt x="0" y="511590"/>
                </a:lnTo>
                <a:close/>
              </a:path>
            </a:pathLst>
          </a:custGeom>
          <a:blipFill>
            <a:blip r:embed="rId15">
              <a:alphaModFix amt="58000"/>
            </a:blip>
            <a:stretch>
              <a:fillRect t="-40880" b="-40880"/>
            </a:stretch>
          </a:blipFill>
        </p:spPr>
      </p:sp>
      <p:sp>
        <p:nvSpPr>
          <p:cNvPr id="32" name="Freeform 32"/>
          <p:cNvSpPr/>
          <p:nvPr/>
        </p:nvSpPr>
        <p:spPr>
          <a:xfrm rot="-10800000">
            <a:off x="2957046" y="1869698"/>
            <a:ext cx="3956914" cy="596297"/>
          </a:xfrm>
          <a:custGeom>
            <a:avLst/>
            <a:gdLst/>
            <a:ahLst/>
            <a:cxnLst/>
            <a:rect l="l" t="t" r="r" b="b"/>
            <a:pathLst>
              <a:path w="3956914" h="596297">
                <a:moveTo>
                  <a:pt x="0" y="0"/>
                </a:moveTo>
                <a:lnTo>
                  <a:pt x="3956914" y="0"/>
                </a:lnTo>
                <a:lnTo>
                  <a:pt x="3956914" y="596297"/>
                </a:lnTo>
                <a:lnTo>
                  <a:pt x="0" y="5962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58000"/>
            </a:blip>
            <a:stretch>
              <a:fillRect t="-35073" b="-20868"/>
            </a:stretch>
          </a:blipFill>
        </p:spPr>
      </p:sp>
      <p:sp>
        <p:nvSpPr>
          <p:cNvPr id="33" name="Freeform 33"/>
          <p:cNvSpPr/>
          <p:nvPr/>
        </p:nvSpPr>
        <p:spPr>
          <a:xfrm rot="-10800000">
            <a:off x="7130575" y="1869698"/>
            <a:ext cx="2002952" cy="470694"/>
          </a:xfrm>
          <a:custGeom>
            <a:avLst/>
            <a:gdLst/>
            <a:ahLst/>
            <a:cxnLst/>
            <a:rect l="l" t="t" r="r" b="b"/>
            <a:pathLst>
              <a:path w="2002952" h="470694">
                <a:moveTo>
                  <a:pt x="0" y="0"/>
                </a:moveTo>
                <a:lnTo>
                  <a:pt x="2002953" y="0"/>
                </a:lnTo>
                <a:lnTo>
                  <a:pt x="2002953" y="470694"/>
                </a:lnTo>
                <a:lnTo>
                  <a:pt x="0" y="470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58000"/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10800000" flipV="1">
            <a:off x="7130575" y="4117778"/>
            <a:ext cx="2002952" cy="470694"/>
          </a:xfrm>
          <a:custGeom>
            <a:avLst/>
            <a:gdLst/>
            <a:ahLst/>
            <a:cxnLst/>
            <a:rect l="l" t="t" r="r" b="b"/>
            <a:pathLst>
              <a:path w="2002952" h="470694">
                <a:moveTo>
                  <a:pt x="0" y="470694"/>
                </a:moveTo>
                <a:lnTo>
                  <a:pt x="2002953" y="470694"/>
                </a:lnTo>
                <a:lnTo>
                  <a:pt x="2002953" y="0"/>
                </a:lnTo>
                <a:lnTo>
                  <a:pt x="0" y="0"/>
                </a:lnTo>
                <a:lnTo>
                  <a:pt x="0" y="470694"/>
                </a:lnTo>
                <a:close/>
              </a:path>
            </a:pathLst>
          </a:custGeom>
          <a:blipFill>
            <a:blip r:embed="rId15">
              <a:alphaModFix amt="58000"/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10800000">
            <a:off x="9401893" y="1869698"/>
            <a:ext cx="2002952" cy="470694"/>
          </a:xfrm>
          <a:custGeom>
            <a:avLst/>
            <a:gdLst/>
            <a:ahLst/>
            <a:cxnLst/>
            <a:rect l="l" t="t" r="r" b="b"/>
            <a:pathLst>
              <a:path w="2002952" h="470694">
                <a:moveTo>
                  <a:pt x="0" y="0"/>
                </a:moveTo>
                <a:lnTo>
                  <a:pt x="2002953" y="0"/>
                </a:lnTo>
                <a:lnTo>
                  <a:pt x="2002953" y="470694"/>
                </a:lnTo>
                <a:lnTo>
                  <a:pt x="0" y="470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58000"/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10800000" flipV="1">
            <a:off x="9401893" y="4117778"/>
            <a:ext cx="2002952" cy="470694"/>
          </a:xfrm>
          <a:custGeom>
            <a:avLst/>
            <a:gdLst/>
            <a:ahLst/>
            <a:cxnLst/>
            <a:rect l="l" t="t" r="r" b="b"/>
            <a:pathLst>
              <a:path w="2002952" h="470694">
                <a:moveTo>
                  <a:pt x="0" y="470694"/>
                </a:moveTo>
                <a:lnTo>
                  <a:pt x="2002953" y="470694"/>
                </a:lnTo>
                <a:lnTo>
                  <a:pt x="2002953" y="0"/>
                </a:lnTo>
                <a:lnTo>
                  <a:pt x="0" y="0"/>
                </a:lnTo>
                <a:lnTo>
                  <a:pt x="0" y="470694"/>
                </a:lnTo>
                <a:close/>
              </a:path>
            </a:pathLst>
          </a:custGeom>
          <a:blipFill>
            <a:blip r:embed="rId15">
              <a:alphaModFix amt="58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700420" y="6172200"/>
            <a:ext cx="1037904" cy="476191"/>
            <a:chOff x="0" y="0"/>
            <a:chExt cx="1383873" cy="6349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83873" cy="521835"/>
            </a:xfrm>
            <a:custGeom>
              <a:avLst/>
              <a:gdLst/>
              <a:ahLst/>
              <a:cxnLst/>
              <a:rect l="l" t="t" r="r" b="b"/>
              <a:pathLst>
                <a:path w="1383873" h="521835">
                  <a:moveTo>
                    <a:pt x="0" y="0"/>
                  </a:moveTo>
                  <a:lnTo>
                    <a:pt x="1383873" y="0"/>
                  </a:lnTo>
                  <a:lnTo>
                    <a:pt x="1383873" y="521835"/>
                  </a:lnTo>
                  <a:lnTo>
                    <a:pt x="0" y="521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472668" y="453708"/>
              <a:ext cx="911205" cy="181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1"/>
                </a:lnSpc>
              </a:pPr>
              <a:r>
                <a:rPr lang="en-US" sz="365">
                  <a:solidFill>
                    <a:srgbClr val="FFFFFF">
                      <a:alpha val="76863"/>
                    </a:srgbClr>
                  </a:solidFill>
                  <a:latin typeface="ITC Avant Garde Gothic"/>
                </a:rPr>
                <a:t>SECRETARIA DE ESTADO DA SAÚDE PÚBLICA - SESAP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90715D91-8E17-8C90-F065-6194013DD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plicativo&#10;&#10;Descrição gerada automaticamente">
            <a:extLst>
              <a:ext uri="{FF2B5EF4-FFF2-40B4-BE49-F238E27FC236}">
                <a16:creationId xmlns:a16="http://schemas.microsoft.com/office/drawing/2014/main" id="{D001EE34-209D-1640-54A5-5D0DCCF02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7FE06CB-5A6F-BE22-8F3C-E7200DACB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401" y="6081285"/>
            <a:ext cx="15636875" cy="897440"/>
            <a:chOff x="0" y="0"/>
            <a:chExt cx="11854181" cy="6803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54181" cy="680341"/>
            </a:xfrm>
            <a:custGeom>
              <a:avLst/>
              <a:gdLst/>
              <a:ahLst/>
              <a:cxnLst/>
              <a:rect l="l" t="t" r="r" b="b"/>
              <a:pathLst>
                <a:path w="11854181" h="680341">
                  <a:moveTo>
                    <a:pt x="11729721" y="680341"/>
                  </a:moveTo>
                  <a:lnTo>
                    <a:pt x="124460" y="680341"/>
                  </a:lnTo>
                  <a:cubicBezTo>
                    <a:pt x="55880" y="680341"/>
                    <a:pt x="0" y="624461"/>
                    <a:pt x="0" y="555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729721" y="0"/>
                  </a:lnTo>
                  <a:cubicBezTo>
                    <a:pt x="11798301" y="0"/>
                    <a:pt x="11854181" y="55880"/>
                    <a:pt x="11854181" y="124460"/>
                  </a:cubicBezTo>
                  <a:lnTo>
                    <a:pt x="11854181" y="555881"/>
                  </a:lnTo>
                  <a:cubicBezTo>
                    <a:pt x="11854181" y="624461"/>
                    <a:pt x="11798301" y="680341"/>
                    <a:pt x="11729721" y="680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49BFB4">
                    <a:alpha val="100000"/>
                  </a:srgbClr>
                </a:gs>
                <a:gs pos="100000">
                  <a:srgbClr val="005D7C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id="4" name="Freeform 4"/>
          <p:cNvSpPr/>
          <p:nvPr/>
        </p:nvSpPr>
        <p:spPr>
          <a:xfrm>
            <a:off x="4809963" y="6295424"/>
            <a:ext cx="1031732" cy="389049"/>
          </a:xfrm>
          <a:custGeom>
            <a:avLst/>
            <a:gdLst/>
            <a:ahLst/>
            <a:cxnLst/>
            <a:rect l="l" t="t" r="r" b="b"/>
            <a:pathLst>
              <a:path w="1031732" h="389049">
                <a:moveTo>
                  <a:pt x="0" y="0"/>
                </a:moveTo>
                <a:lnTo>
                  <a:pt x="1031732" y="0"/>
                </a:lnTo>
                <a:lnTo>
                  <a:pt x="1031732" y="389049"/>
                </a:lnTo>
                <a:lnTo>
                  <a:pt x="0" y="389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62356" y="6626411"/>
            <a:ext cx="679339" cy="14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"/>
              </a:lnSpc>
            </a:pPr>
            <a:r>
              <a:rPr lang="en-US" sz="363">
                <a:solidFill>
                  <a:srgbClr val="FFFFFF">
                    <a:alpha val="76863"/>
                  </a:srgbClr>
                </a:solidFill>
                <a:latin typeface="ITC Avant Garde Gothic"/>
              </a:rPr>
              <a:t>SECRETARIA DE ESTADO DA SAÚDE PÚBLICA - SESAP </a:t>
            </a:r>
          </a:p>
        </p:txBody>
      </p:sp>
      <p:sp>
        <p:nvSpPr>
          <p:cNvPr id="6" name="Freeform 6"/>
          <p:cNvSpPr/>
          <p:nvPr/>
        </p:nvSpPr>
        <p:spPr>
          <a:xfrm>
            <a:off x="5890276" y="6259715"/>
            <a:ext cx="625833" cy="489026"/>
          </a:xfrm>
          <a:custGeom>
            <a:avLst/>
            <a:gdLst/>
            <a:ahLst/>
            <a:cxnLst/>
            <a:rect l="l" t="t" r="r" b="b"/>
            <a:pathLst>
              <a:path w="625833" h="489026">
                <a:moveTo>
                  <a:pt x="0" y="0"/>
                </a:moveTo>
                <a:lnTo>
                  <a:pt x="625833" y="0"/>
                </a:lnTo>
                <a:lnTo>
                  <a:pt x="625833" y="489026"/>
                </a:lnTo>
                <a:lnTo>
                  <a:pt x="0" y="48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516109" y="6081285"/>
            <a:ext cx="865928" cy="865928"/>
            <a:chOff x="0" y="0"/>
            <a:chExt cx="1154571" cy="11545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4571" cy="1154571"/>
            </a:xfrm>
            <a:custGeom>
              <a:avLst/>
              <a:gdLst/>
              <a:ahLst/>
              <a:cxnLst/>
              <a:rect l="l" t="t" r="r" b="b"/>
              <a:pathLst>
                <a:path w="1154571" h="1154571">
                  <a:moveTo>
                    <a:pt x="0" y="0"/>
                  </a:moveTo>
                  <a:lnTo>
                    <a:pt x="1154571" y="0"/>
                  </a:lnTo>
                  <a:lnTo>
                    <a:pt x="1154571" y="1154571"/>
                  </a:lnTo>
                  <a:lnTo>
                    <a:pt x="0" y="1154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11469" y="281919"/>
              <a:ext cx="606424" cy="606424"/>
            </a:xfrm>
            <a:custGeom>
              <a:avLst/>
              <a:gdLst/>
              <a:ahLst/>
              <a:cxnLst/>
              <a:rect l="l" t="t" r="r" b="b"/>
              <a:pathLst>
                <a:path w="606424" h="606424">
                  <a:moveTo>
                    <a:pt x="0" y="0"/>
                  </a:moveTo>
                  <a:lnTo>
                    <a:pt x="606423" y="0"/>
                  </a:lnTo>
                  <a:lnTo>
                    <a:pt x="606423" y="606424"/>
                  </a:lnTo>
                  <a:lnTo>
                    <a:pt x="0" y="606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2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3179237">
              <a:off x="500245" y="359457"/>
              <a:ext cx="407288" cy="228958"/>
            </a:xfrm>
            <a:custGeom>
              <a:avLst/>
              <a:gdLst/>
              <a:ahLst/>
              <a:cxnLst/>
              <a:rect l="l" t="t" r="r" b="b"/>
              <a:pathLst>
                <a:path w="407288" h="228958">
                  <a:moveTo>
                    <a:pt x="0" y="0"/>
                  </a:moveTo>
                  <a:lnTo>
                    <a:pt x="407287" y="0"/>
                  </a:lnTo>
                  <a:lnTo>
                    <a:pt x="407287" y="228958"/>
                  </a:lnTo>
                  <a:lnTo>
                    <a:pt x="0" y="228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8774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715397">
              <a:off x="408756" y="356647"/>
              <a:ext cx="411848" cy="403096"/>
            </a:xfrm>
            <a:custGeom>
              <a:avLst/>
              <a:gdLst/>
              <a:ahLst/>
              <a:cxnLst/>
              <a:rect l="l" t="t" r="r" b="b"/>
              <a:pathLst>
                <a:path w="411848" h="403096">
                  <a:moveTo>
                    <a:pt x="0" y="0"/>
                  </a:moveTo>
                  <a:lnTo>
                    <a:pt x="411848" y="0"/>
                  </a:lnTo>
                  <a:lnTo>
                    <a:pt x="411848" y="403097"/>
                  </a:lnTo>
                  <a:lnTo>
                    <a:pt x="0" y="403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3266451">
              <a:off x="318715" y="528938"/>
              <a:ext cx="407288" cy="162228"/>
            </a:xfrm>
            <a:custGeom>
              <a:avLst/>
              <a:gdLst/>
              <a:ahLst/>
              <a:cxnLst/>
              <a:rect l="l" t="t" r="r" b="b"/>
              <a:pathLst>
                <a:path w="407288" h="162228">
                  <a:moveTo>
                    <a:pt x="0" y="0"/>
                  </a:moveTo>
                  <a:lnTo>
                    <a:pt x="407287" y="0"/>
                  </a:lnTo>
                  <a:lnTo>
                    <a:pt x="407287" y="162227"/>
                  </a:lnTo>
                  <a:lnTo>
                    <a:pt x="0" y="162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16497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498264" y="-966855"/>
            <a:ext cx="10874243" cy="1395381"/>
            <a:chOff x="0" y="0"/>
            <a:chExt cx="14498991" cy="1860508"/>
          </a:xfrm>
        </p:grpSpPr>
        <p:grpSp>
          <p:nvGrpSpPr>
            <p:cNvPr id="14" name="Group 14"/>
            <p:cNvGrpSpPr/>
            <p:nvPr/>
          </p:nvGrpSpPr>
          <p:grpSpPr>
            <a:xfrm>
              <a:off x="12614185" y="0"/>
              <a:ext cx="1884806" cy="1860508"/>
              <a:chOff x="0" y="0"/>
              <a:chExt cx="720488" cy="7112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20488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720488" h="711200">
                    <a:moveTo>
                      <a:pt x="360244" y="711200"/>
                    </a:moveTo>
                    <a:lnTo>
                      <a:pt x="720488" y="0"/>
                    </a:lnTo>
                    <a:lnTo>
                      <a:pt x="0" y="0"/>
                    </a:lnTo>
                    <a:lnTo>
                      <a:pt x="360244" y="7112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12576" y="-6350"/>
                <a:ext cx="495336" cy="387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519086"/>
              <a:ext cx="13210467" cy="1341422"/>
              <a:chOff x="0" y="0"/>
              <a:chExt cx="3953981" cy="40149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953981" cy="401497"/>
              </a:xfrm>
              <a:custGeom>
                <a:avLst/>
                <a:gdLst/>
                <a:ahLst/>
                <a:cxnLst/>
                <a:rect l="l" t="t" r="r" b="b"/>
                <a:pathLst>
                  <a:path w="3953981" h="401497">
                    <a:moveTo>
                      <a:pt x="3750781" y="0"/>
                    </a:moveTo>
                    <a:lnTo>
                      <a:pt x="0" y="0"/>
                    </a:lnTo>
                    <a:lnTo>
                      <a:pt x="203200" y="401497"/>
                    </a:lnTo>
                    <a:lnTo>
                      <a:pt x="3953981" y="401497"/>
                    </a:lnTo>
                    <a:lnTo>
                      <a:pt x="3750781" y="0"/>
                    </a:lnTo>
                    <a:close/>
                  </a:path>
                </a:pathLst>
              </a:custGeom>
              <a:solidFill>
                <a:srgbClr val="156D8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101600" y="-57150"/>
                <a:ext cx="3750781" cy="45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0" name="Freeform 20"/>
          <p:cNvSpPr/>
          <p:nvPr/>
        </p:nvSpPr>
        <p:spPr>
          <a:xfrm>
            <a:off x="939166" y="1062752"/>
            <a:ext cx="10313668" cy="4384306"/>
          </a:xfrm>
          <a:custGeom>
            <a:avLst/>
            <a:gdLst/>
            <a:ahLst/>
            <a:cxnLst/>
            <a:rect l="l" t="t" r="r" b="b"/>
            <a:pathLst>
              <a:path w="10313668" h="4384306">
                <a:moveTo>
                  <a:pt x="0" y="0"/>
                </a:moveTo>
                <a:lnTo>
                  <a:pt x="10313668" y="0"/>
                </a:lnTo>
                <a:lnTo>
                  <a:pt x="10313668" y="4384307"/>
                </a:lnTo>
                <a:lnTo>
                  <a:pt x="0" y="4384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826914" y="5534382"/>
            <a:ext cx="2216944" cy="19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Montserrat"/>
              </a:rPr>
              <a:t>Fonte: SINAN Online 19/02/2024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7799" y="6081285"/>
            <a:ext cx="15636875" cy="988355"/>
            <a:chOff x="0" y="0"/>
            <a:chExt cx="20849166" cy="131780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21220"/>
              <a:ext cx="20849166" cy="1196586"/>
              <a:chOff x="0" y="0"/>
              <a:chExt cx="11854181" cy="68034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854181" cy="680341"/>
              </a:xfrm>
              <a:custGeom>
                <a:avLst/>
                <a:gdLst/>
                <a:ahLst/>
                <a:cxnLst/>
                <a:rect l="l" t="t" r="r" b="b"/>
                <a:pathLst>
                  <a:path w="11854181" h="680341">
                    <a:moveTo>
                      <a:pt x="11729721" y="680341"/>
                    </a:moveTo>
                    <a:lnTo>
                      <a:pt x="124460" y="680341"/>
                    </a:lnTo>
                    <a:cubicBezTo>
                      <a:pt x="55880" y="680341"/>
                      <a:pt x="0" y="624461"/>
                      <a:pt x="0" y="5558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729721" y="0"/>
                    </a:lnTo>
                    <a:cubicBezTo>
                      <a:pt x="11798301" y="0"/>
                      <a:pt x="11854181" y="55880"/>
                      <a:pt x="11854181" y="124460"/>
                    </a:cubicBezTo>
                    <a:lnTo>
                      <a:pt x="11854181" y="555881"/>
                    </a:lnTo>
                    <a:cubicBezTo>
                      <a:pt x="11854181" y="624461"/>
                      <a:pt x="11798301" y="680341"/>
                      <a:pt x="11729721" y="6803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5400000"/>
              </a:gradFill>
            </p:spPr>
          </p:sp>
        </p:grpSp>
        <p:sp>
          <p:nvSpPr>
            <p:cNvPr id="5" name="Freeform 5"/>
            <p:cNvSpPr/>
            <p:nvPr/>
          </p:nvSpPr>
          <p:spPr>
            <a:xfrm>
              <a:off x="7050350" y="285520"/>
              <a:ext cx="1375642" cy="518732"/>
            </a:xfrm>
            <a:custGeom>
              <a:avLst/>
              <a:gdLst/>
              <a:ahLst/>
              <a:cxnLst/>
              <a:rect l="l" t="t" r="r" b="b"/>
              <a:pathLst>
                <a:path w="1375642" h="518732">
                  <a:moveTo>
                    <a:pt x="0" y="0"/>
                  </a:moveTo>
                  <a:lnTo>
                    <a:pt x="1375642" y="0"/>
                  </a:lnTo>
                  <a:lnTo>
                    <a:pt x="1375642" y="518731"/>
                  </a:lnTo>
                  <a:lnTo>
                    <a:pt x="0" y="518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7520206" y="736360"/>
              <a:ext cx="905786" cy="180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"/>
                </a:lnSpc>
              </a:pPr>
              <a:r>
                <a:rPr lang="en-US" sz="363">
                  <a:solidFill>
                    <a:srgbClr val="FFFFFF">
                      <a:alpha val="76863"/>
                    </a:srgbClr>
                  </a:solidFill>
                  <a:latin typeface="ITC Avant Garde Gothic"/>
                </a:rPr>
                <a:t>SECRETARIA DE ESTADO DA SAÚDE PÚBLICA - SESAP 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8490767" y="237906"/>
              <a:ext cx="834444" cy="652035"/>
            </a:xfrm>
            <a:custGeom>
              <a:avLst/>
              <a:gdLst/>
              <a:ahLst/>
              <a:cxnLst/>
              <a:rect l="l" t="t" r="r" b="b"/>
              <a:pathLst>
                <a:path w="834444" h="652035">
                  <a:moveTo>
                    <a:pt x="0" y="0"/>
                  </a:moveTo>
                  <a:lnTo>
                    <a:pt x="834444" y="0"/>
                  </a:lnTo>
                  <a:lnTo>
                    <a:pt x="834444" y="652036"/>
                  </a:lnTo>
                  <a:lnTo>
                    <a:pt x="0" y="652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325211" y="0"/>
              <a:ext cx="1154571" cy="1154571"/>
            </a:xfrm>
            <a:custGeom>
              <a:avLst/>
              <a:gdLst/>
              <a:ahLst/>
              <a:cxnLst/>
              <a:rect l="l" t="t" r="r" b="b"/>
              <a:pathLst>
                <a:path w="1154571" h="1154571">
                  <a:moveTo>
                    <a:pt x="0" y="0"/>
                  </a:moveTo>
                  <a:lnTo>
                    <a:pt x="1154570" y="0"/>
                  </a:lnTo>
                  <a:lnTo>
                    <a:pt x="1154570" y="1154571"/>
                  </a:lnTo>
                  <a:lnTo>
                    <a:pt x="0" y="1154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636679" y="281919"/>
              <a:ext cx="606424" cy="606424"/>
            </a:xfrm>
            <a:custGeom>
              <a:avLst/>
              <a:gdLst/>
              <a:ahLst/>
              <a:cxnLst/>
              <a:rect l="l" t="t" r="r" b="b"/>
              <a:pathLst>
                <a:path w="606424" h="606424">
                  <a:moveTo>
                    <a:pt x="0" y="0"/>
                  </a:moveTo>
                  <a:lnTo>
                    <a:pt x="606424" y="0"/>
                  </a:lnTo>
                  <a:lnTo>
                    <a:pt x="606424" y="606424"/>
                  </a:lnTo>
                  <a:lnTo>
                    <a:pt x="0" y="606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2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3179237">
              <a:off x="9825455" y="359457"/>
              <a:ext cx="407288" cy="228958"/>
            </a:xfrm>
            <a:custGeom>
              <a:avLst/>
              <a:gdLst/>
              <a:ahLst/>
              <a:cxnLst/>
              <a:rect l="l" t="t" r="r" b="b"/>
              <a:pathLst>
                <a:path w="407288" h="228958">
                  <a:moveTo>
                    <a:pt x="0" y="0"/>
                  </a:moveTo>
                  <a:lnTo>
                    <a:pt x="407288" y="0"/>
                  </a:lnTo>
                  <a:lnTo>
                    <a:pt x="407288" y="228958"/>
                  </a:lnTo>
                  <a:lnTo>
                    <a:pt x="0" y="228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8774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715397">
              <a:off x="9733967" y="356647"/>
              <a:ext cx="411848" cy="403096"/>
            </a:xfrm>
            <a:custGeom>
              <a:avLst/>
              <a:gdLst/>
              <a:ahLst/>
              <a:cxnLst/>
              <a:rect l="l" t="t" r="r" b="b"/>
              <a:pathLst>
                <a:path w="411848" h="403096">
                  <a:moveTo>
                    <a:pt x="0" y="0"/>
                  </a:moveTo>
                  <a:lnTo>
                    <a:pt x="411848" y="0"/>
                  </a:lnTo>
                  <a:lnTo>
                    <a:pt x="411848" y="403097"/>
                  </a:lnTo>
                  <a:lnTo>
                    <a:pt x="0" y="403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3266451">
              <a:off x="9643925" y="528938"/>
              <a:ext cx="407288" cy="162228"/>
            </a:xfrm>
            <a:custGeom>
              <a:avLst/>
              <a:gdLst/>
              <a:ahLst/>
              <a:cxnLst/>
              <a:rect l="l" t="t" r="r" b="b"/>
              <a:pathLst>
                <a:path w="407288" h="162228">
                  <a:moveTo>
                    <a:pt x="0" y="0"/>
                  </a:moveTo>
                  <a:lnTo>
                    <a:pt x="407288" y="0"/>
                  </a:lnTo>
                  <a:lnTo>
                    <a:pt x="407288" y="162227"/>
                  </a:lnTo>
                  <a:lnTo>
                    <a:pt x="0" y="162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16497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498264" y="-966855"/>
            <a:ext cx="10874243" cy="1395381"/>
            <a:chOff x="0" y="0"/>
            <a:chExt cx="14498991" cy="1860508"/>
          </a:xfrm>
        </p:grpSpPr>
        <p:grpSp>
          <p:nvGrpSpPr>
            <p:cNvPr id="14" name="Group 14"/>
            <p:cNvGrpSpPr/>
            <p:nvPr/>
          </p:nvGrpSpPr>
          <p:grpSpPr>
            <a:xfrm>
              <a:off x="12614185" y="0"/>
              <a:ext cx="1884806" cy="1860508"/>
              <a:chOff x="0" y="0"/>
              <a:chExt cx="720488" cy="7112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20488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720488" h="711200">
                    <a:moveTo>
                      <a:pt x="360244" y="711200"/>
                    </a:moveTo>
                    <a:lnTo>
                      <a:pt x="720488" y="0"/>
                    </a:lnTo>
                    <a:lnTo>
                      <a:pt x="0" y="0"/>
                    </a:lnTo>
                    <a:lnTo>
                      <a:pt x="360244" y="7112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12576" y="-6350"/>
                <a:ext cx="495336" cy="387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519086"/>
              <a:ext cx="13210467" cy="1341422"/>
              <a:chOff x="0" y="0"/>
              <a:chExt cx="3953981" cy="40149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953981" cy="401497"/>
              </a:xfrm>
              <a:custGeom>
                <a:avLst/>
                <a:gdLst/>
                <a:ahLst/>
                <a:cxnLst/>
                <a:rect l="l" t="t" r="r" b="b"/>
                <a:pathLst>
                  <a:path w="3953981" h="401497">
                    <a:moveTo>
                      <a:pt x="3750781" y="0"/>
                    </a:moveTo>
                    <a:lnTo>
                      <a:pt x="0" y="0"/>
                    </a:lnTo>
                    <a:lnTo>
                      <a:pt x="203200" y="401497"/>
                    </a:lnTo>
                    <a:lnTo>
                      <a:pt x="3953981" y="401497"/>
                    </a:lnTo>
                    <a:lnTo>
                      <a:pt x="3750781" y="0"/>
                    </a:lnTo>
                    <a:close/>
                  </a:path>
                </a:pathLst>
              </a:custGeom>
              <a:solidFill>
                <a:srgbClr val="156D8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101600" y="-57150"/>
                <a:ext cx="3750781" cy="45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0" name="Freeform 20"/>
          <p:cNvSpPr/>
          <p:nvPr/>
        </p:nvSpPr>
        <p:spPr>
          <a:xfrm>
            <a:off x="574015" y="930691"/>
            <a:ext cx="11043970" cy="4707266"/>
          </a:xfrm>
          <a:custGeom>
            <a:avLst/>
            <a:gdLst/>
            <a:ahLst/>
            <a:cxnLst/>
            <a:rect l="l" t="t" r="r" b="b"/>
            <a:pathLst>
              <a:path w="11043970" h="4707266">
                <a:moveTo>
                  <a:pt x="0" y="0"/>
                </a:moveTo>
                <a:lnTo>
                  <a:pt x="11043970" y="0"/>
                </a:lnTo>
                <a:lnTo>
                  <a:pt x="11043970" y="4707266"/>
                </a:lnTo>
                <a:lnTo>
                  <a:pt x="0" y="47072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826914" y="5609382"/>
            <a:ext cx="2216944" cy="19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Montserrat"/>
              </a:rPr>
              <a:t>Fonte: SINAN Online 19/02/2024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7799" y="6081285"/>
            <a:ext cx="15636875" cy="988355"/>
            <a:chOff x="0" y="0"/>
            <a:chExt cx="20849166" cy="131780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21220"/>
              <a:ext cx="20849166" cy="1196586"/>
              <a:chOff x="0" y="0"/>
              <a:chExt cx="11854181" cy="68034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854181" cy="680341"/>
              </a:xfrm>
              <a:custGeom>
                <a:avLst/>
                <a:gdLst/>
                <a:ahLst/>
                <a:cxnLst/>
                <a:rect l="l" t="t" r="r" b="b"/>
                <a:pathLst>
                  <a:path w="11854181" h="680341">
                    <a:moveTo>
                      <a:pt x="11729721" y="680341"/>
                    </a:moveTo>
                    <a:lnTo>
                      <a:pt x="124460" y="680341"/>
                    </a:lnTo>
                    <a:cubicBezTo>
                      <a:pt x="55880" y="680341"/>
                      <a:pt x="0" y="624461"/>
                      <a:pt x="0" y="5558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729721" y="0"/>
                    </a:lnTo>
                    <a:cubicBezTo>
                      <a:pt x="11798301" y="0"/>
                      <a:pt x="11854181" y="55880"/>
                      <a:pt x="11854181" y="124460"/>
                    </a:cubicBezTo>
                    <a:lnTo>
                      <a:pt x="11854181" y="555881"/>
                    </a:lnTo>
                    <a:cubicBezTo>
                      <a:pt x="11854181" y="624461"/>
                      <a:pt x="11798301" y="680341"/>
                      <a:pt x="11729721" y="6803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5400000"/>
              </a:gradFill>
            </p:spPr>
          </p:sp>
        </p:grpSp>
        <p:sp>
          <p:nvSpPr>
            <p:cNvPr id="5" name="Freeform 5"/>
            <p:cNvSpPr/>
            <p:nvPr/>
          </p:nvSpPr>
          <p:spPr>
            <a:xfrm>
              <a:off x="7050350" y="285520"/>
              <a:ext cx="1375642" cy="518732"/>
            </a:xfrm>
            <a:custGeom>
              <a:avLst/>
              <a:gdLst/>
              <a:ahLst/>
              <a:cxnLst/>
              <a:rect l="l" t="t" r="r" b="b"/>
              <a:pathLst>
                <a:path w="1375642" h="518732">
                  <a:moveTo>
                    <a:pt x="0" y="0"/>
                  </a:moveTo>
                  <a:lnTo>
                    <a:pt x="1375642" y="0"/>
                  </a:lnTo>
                  <a:lnTo>
                    <a:pt x="1375642" y="518731"/>
                  </a:lnTo>
                  <a:lnTo>
                    <a:pt x="0" y="518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7520206" y="736360"/>
              <a:ext cx="905786" cy="180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"/>
                </a:lnSpc>
              </a:pPr>
              <a:r>
                <a:rPr lang="en-US" sz="363">
                  <a:solidFill>
                    <a:srgbClr val="FFFFFF">
                      <a:alpha val="76863"/>
                    </a:srgbClr>
                  </a:solidFill>
                  <a:latin typeface="ITC Avant Garde Gothic"/>
                </a:rPr>
                <a:t>SECRETARIA DE ESTADO DA SAÚDE PÚBLICA - SESAP 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8490767" y="237906"/>
              <a:ext cx="834444" cy="652035"/>
            </a:xfrm>
            <a:custGeom>
              <a:avLst/>
              <a:gdLst/>
              <a:ahLst/>
              <a:cxnLst/>
              <a:rect l="l" t="t" r="r" b="b"/>
              <a:pathLst>
                <a:path w="834444" h="652035">
                  <a:moveTo>
                    <a:pt x="0" y="0"/>
                  </a:moveTo>
                  <a:lnTo>
                    <a:pt x="834444" y="0"/>
                  </a:lnTo>
                  <a:lnTo>
                    <a:pt x="834444" y="652036"/>
                  </a:lnTo>
                  <a:lnTo>
                    <a:pt x="0" y="652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325211" y="0"/>
              <a:ext cx="1154571" cy="1154571"/>
            </a:xfrm>
            <a:custGeom>
              <a:avLst/>
              <a:gdLst/>
              <a:ahLst/>
              <a:cxnLst/>
              <a:rect l="l" t="t" r="r" b="b"/>
              <a:pathLst>
                <a:path w="1154571" h="1154571">
                  <a:moveTo>
                    <a:pt x="0" y="0"/>
                  </a:moveTo>
                  <a:lnTo>
                    <a:pt x="1154570" y="0"/>
                  </a:lnTo>
                  <a:lnTo>
                    <a:pt x="1154570" y="1154571"/>
                  </a:lnTo>
                  <a:lnTo>
                    <a:pt x="0" y="1154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636679" y="281919"/>
              <a:ext cx="606424" cy="606424"/>
            </a:xfrm>
            <a:custGeom>
              <a:avLst/>
              <a:gdLst/>
              <a:ahLst/>
              <a:cxnLst/>
              <a:rect l="l" t="t" r="r" b="b"/>
              <a:pathLst>
                <a:path w="606424" h="606424">
                  <a:moveTo>
                    <a:pt x="0" y="0"/>
                  </a:moveTo>
                  <a:lnTo>
                    <a:pt x="606424" y="0"/>
                  </a:lnTo>
                  <a:lnTo>
                    <a:pt x="606424" y="606424"/>
                  </a:lnTo>
                  <a:lnTo>
                    <a:pt x="0" y="606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2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3179237">
              <a:off x="9825455" y="359457"/>
              <a:ext cx="407288" cy="228958"/>
            </a:xfrm>
            <a:custGeom>
              <a:avLst/>
              <a:gdLst/>
              <a:ahLst/>
              <a:cxnLst/>
              <a:rect l="l" t="t" r="r" b="b"/>
              <a:pathLst>
                <a:path w="407288" h="228958">
                  <a:moveTo>
                    <a:pt x="0" y="0"/>
                  </a:moveTo>
                  <a:lnTo>
                    <a:pt x="407288" y="0"/>
                  </a:lnTo>
                  <a:lnTo>
                    <a:pt x="407288" y="228958"/>
                  </a:lnTo>
                  <a:lnTo>
                    <a:pt x="0" y="228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8774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715397">
              <a:off x="9733967" y="356647"/>
              <a:ext cx="411848" cy="403096"/>
            </a:xfrm>
            <a:custGeom>
              <a:avLst/>
              <a:gdLst/>
              <a:ahLst/>
              <a:cxnLst/>
              <a:rect l="l" t="t" r="r" b="b"/>
              <a:pathLst>
                <a:path w="411848" h="403096">
                  <a:moveTo>
                    <a:pt x="0" y="0"/>
                  </a:moveTo>
                  <a:lnTo>
                    <a:pt x="411848" y="0"/>
                  </a:lnTo>
                  <a:lnTo>
                    <a:pt x="411848" y="403097"/>
                  </a:lnTo>
                  <a:lnTo>
                    <a:pt x="0" y="403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3266451">
              <a:off x="9643925" y="528938"/>
              <a:ext cx="407288" cy="162228"/>
            </a:xfrm>
            <a:custGeom>
              <a:avLst/>
              <a:gdLst/>
              <a:ahLst/>
              <a:cxnLst/>
              <a:rect l="l" t="t" r="r" b="b"/>
              <a:pathLst>
                <a:path w="407288" h="162228">
                  <a:moveTo>
                    <a:pt x="0" y="0"/>
                  </a:moveTo>
                  <a:lnTo>
                    <a:pt x="407288" y="0"/>
                  </a:lnTo>
                  <a:lnTo>
                    <a:pt x="407288" y="162227"/>
                  </a:lnTo>
                  <a:lnTo>
                    <a:pt x="0" y="162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16497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498264" y="-966855"/>
            <a:ext cx="10874243" cy="1395381"/>
            <a:chOff x="0" y="0"/>
            <a:chExt cx="14498991" cy="1860508"/>
          </a:xfrm>
        </p:grpSpPr>
        <p:grpSp>
          <p:nvGrpSpPr>
            <p:cNvPr id="14" name="Group 14"/>
            <p:cNvGrpSpPr/>
            <p:nvPr/>
          </p:nvGrpSpPr>
          <p:grpSpPr>
            <a:xfrm>
              <a:off x="12614185" y="0"/>
              <a:ext cx="1884806" cy="1860508"/>
              <a:chOff x="0" y="0"/>
              <a:chExt cx="720488" cy="7112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20488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720488" h="711200">
                    <a:moveTo>
                      <a:pt x="360244" y="711200"/>
                    </a:moveTo>
                    <a:lnTo>
                      <a:pt x="720488" y="0"/>
                    </a:lnTo>
                    <a:lnTo>
                      <a:pt x="0" y="0"/>
                    </a:lnTo>
                    <a:lnTo>
                      <a:pt x="360244" y="7112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12576" y="-6350"/>
                <a:ext cx="495336" cy="387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519086"/>
              <a:ext cx="13210467" cy="1341422"/>
              <a:chOff x="0" y="0"/>
              <a:chExt cx="3953981" cy="40149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953981" cy="401497"/>
              </a:xfrm>
              <a:custGeom>
                <a:avLst/>
                <a:gdLst/>
                <a:ahLst/>
                <a:cxnLst/>
                <a:rect l="l" t="t" r="r" b="b"/>
                <a:pathLst>
                  <a:path w="3953981" h="401497">
                    <a:moveTo>
                      <a:pt x="3750781" y="0"/>
                    </a:moveTo>
                    <a:lnTo>
                      <a:pt x="0" y="0"/>
                    </a:lnTo>
                    <a:lnTo>
                      <a:pt x="203200" y="401497"/>
                    </a:lnTo>
                    <a:lnTo>
                      <a:pt x="3953981" y="401497"/>
                    </a:lnTo>
                    <a:lnTo>
                      <a:pt x="3750781" y="0"/>
                    </a:lnTo>
                    <a:close/>
                  </a:path>
                </a:pathLst>
              </a:custGeom>
              <a:solidFill>
                <a:srgbClr val="156D8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101600" y="-57150"/>
                <a:ext cx="3750781" cy="45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0" name="Freeform 20"/>
          <p:cNvSpPr/>
          <p:nvPr/>
        </p:nvSpPr>
        <p:spPr>
          <a:xfrm>
            <a:off x="371503" y="1362694"/>
            <a:ext cx="11448993" cy="4132612"/>
          </a:xfrm>
          <a:custGeom>
            <a:avLst/>
            <a:gdLst/>
            <a:ahLst/>
            <a:cxnLst/>
            <a:rect l="l" t="t" r="r" b="b"/>
            <a:pathLst>
              <a:path w="11448993" h="4132612">
                <a:moveTo>
                  <a:pt x="0" y="0"/>
                </a:moveTo>
                <a:lnTo>
                  <a:pt x="11448994" y="0"/>
                </a:lnTo>
                <a:lnTo>
                  <a:pt x="11448994" y="4132612"/>
                </a:lnTo>
                <a:lnTo>
                  <a:pt x="0" y="4132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826914" y="5534382"/>
            <a:ext cx="2216944" cy="19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Montserrat"/>
              </a:rPr>
              <a:t>Fonte: SINAN Online 19/02/2024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6686" y="381000"/>
            <a:ext cx="9319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pt-BR" sz="3000">
                <a:solidFill>
                  <a:srgbClr val="156D88"/>
                </a:solidFill>
                <a:latin typeface="Montserrat Semi-Bold"/>
              </a:rPr>
              <a:t>Ações realizadas: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0234" y="762000"/>
            <a:ext cx="10945916" cy="6252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endParaRPr lang="pt-BR" sz="1100" dirty="0">
              <a:solidFill>
                <a:srgbClr val="000000"/>
              </a:solidFill>
              <a:latin typeface="Montserrat"/>
            </a:endParaRP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Articulação junto aos componentes ( Vigilância Epidemiológica, Vigilância Entomológica, Vigilância Laboratorial, Assistência, Comunicação e Mobilização Social) com intuito de estruturar uma resposta coordenada ao período epidêmico;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 Aprimoramento da Vigilância Epidemiológica afim de garantir oportunamente a notificação, investigação e encerramento dos casos, como estratégia de prevenção à cenários epidêmicos;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Intensificação das ações da vigilância laboratorial junto aos municípios do Rio Grande do Norte por meio da Nota Técnica n° 04/2023-SESAP/CVS/SUVUGE/ARBOV, com ênfase no monitoramento detalhado dos  arbovírus circulantes;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Emissão de Nota Informativa  nº4/2023-SESAP/CVS/SUVIGE/ARBOV, descrevendo o cenário epidemiológico das arboviroses e alertando acerca do aumento do números de casos;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Elaboração e execução de agenda presencial junto aos municípios prioritários objetivando orientar e apoiar as estratégias municipais a partir dos indicadores epidemiológicos observados ( incidência, </a:t>
            </a:r>
            <a:r>
              <a:rPr lang="pt-BR" sz="1200" dirty="0" err="1">
                <a:solidFill>
                  <a:srgbClr val="000000"/>
                </a:solidFill>
                <a:latin typeface="Montserrat"/>
              </a:rPr>
              <a:t>LIRAa</a:t>
            </a:r>
            <a:r>
              <a:rPr lang="pt-BR" sz="1200" dirty="0">
                <a:solidFill>
                  <a:srgbClr val="000000"/>
                </a:solidFill>
                <a:latin typeface="Montserrat"/>
              </a:rPr>
              <a:t> e óbitos);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 Instituição da Sala de Situação para as Arboviroses;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Estratégia de intensificação da vigilância epidemiológica das arboviroses junto aos municípios silenciosos (emissão de comunicados de risco, agenda de reuniões para diagnóstico situacional, oficinas para apoio a gestão municipal);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Instituição do COE arboviroses;</a:t>
            </a:r>
          </a:p>
          <a:p>
            <a:pPr marL="151132" lvl="1" algn="just">
              <a:lnSpc>
                <a:spcPts val="1960"/>
              </a:lnSpc>
            </a:pPr>
            <a:endParaRPr lang="pt-BR" sz="12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960"/>
              </a:lnSpc>
            </a:pPr>
            <a:endParaRPr lang="pt-BR" sz="12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960"/>
              </a:lnSpc>
            </a:pPr>
            <a:endParaRPr lang="pt-BR" sz="12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98264" y="-966855"/>
            <a:ext cx="10874243" cy="1395381"/>
            <a:chOff x="0" y="0"/>
            <a:chExt cx="14498991" cy="1860508"/>
          </a:xfrm>
        </p:grpSpPr>
        <p:grpSp>
          <p:nvGrpSpPr>
            <p:cNvPr id="5" name="Group 5"/>
            <p:cNvGrpSpPr/>
            <p:nvPr/>
          </p:nvGrpSpPr>
          <p:grpSpPr>
            <a:xfrm>
              <a:off x="12614185" y="0"/>
              <a:ext cx="1884806" cy="1860508"/>
              <a:chOff x="0" y="0"/>
              <a:chExt cx="720488" cy="7112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20488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720488" h="711200">
                    <a:moveTo>
                      <a:pt x="360244" y="711200"/>
                    </a:moveTo>
                    <a:lnTo>
                      <a:pt x="720488" y="0"/>
                    </a:lnTo>
                    <a:lnTo>
                      <a:pt x="0" y="0"/>
                    </a:lnTo>
                    <a:lnTo>
                      <a:pt x="360244" y="7112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12576" y="-6350"/>
                <a:ext cx="495336" cy="387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519086"/>
              <a:ext cx="13210467" cy="1341422"/>
              <a:chOff x="0" y="0"/>
              <a:chExt cx="3953981" cy="40149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53981" cy="401497"/>
              </a:xfrm>
              <a:custGeom>
                <a:avLst/>
                <a:gdLst/>
                <a:ahLst/>
                <a:cxnLst/>
                <a:rect l="l" t="t" r="r" b="b"/>
                <a:pathLst>
                  <a:path w="3953981" h="401497">
                    <a:moveTo>
                      <a:pt x="3750781" y="0"/>
                    </a:moveTo>
                    <a:lnTo>
                      <a:pt x="0" y="0"/>
                    </a:lnTo>
                    <a:lnTo>
                      <a:pt x="203200" y="401497"/>
                    </a:lnTo>
                    <a:lnTo>
                      <a:pt x="3953981" y="401497"/>
                    </a:lnTo>
                    <a:lnTo>
                      <a:pt x="3750781" y="0"/>
                    </a:lnTo>
                    <a:close/>
                  </a:path>
                </a:pathLst>
              </a:custGeom>
              <a:solidFill>
                <a:srgbClr val="156D8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01600" y="-57150"/>
                <a:ext cx="3750781" cy="45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0" y="6248400"/>
            <a:ext cx="12192000" cy="609600"/>
            <a:chOff x="0" y="0"/>
            <a:chExt cx="20849166" cy="131780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121220"/>
              <a:ext cx="20849166" cy="1196586"/>
              <a:chOff x="0" y="0"/>
              <a:chExt cx="11854181" cy="68034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1854181" cy="680341"/>
              </a:xfrm>
              <a:custGeom>
                <a:avLst/>
                <a:gdLst/>
                <a:ahLst/>
                <a:cxnLst/>
                <a:rect l="l" t="t" r="r" b="b"/>
                <a:pathLst>
                  <a:path w="11854181" h="680341">
                    <a:moveTo>
                      <a:pt x="11729721" y="680341"/>
                    </a:moveTo>
                    <a:lnTo>
                      <a:pt x="124460" y="680341"/>
                    </a:lnTo>
                    <a:cubicBezTo>
                      <a:pt x="55880" y="680341"/>
                      <a:pt x="0" y="624461"/>
                      <a:pt x="0" y="5558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729721" y="0"/>
                    </a:lnTo>
                    <a:cubicBezTo>
                      <a:pt x="11798301" y="0"/>
                      <a:pt x="11854181" y="55880"/>
                      <a:pt x="11854181" y="124460"/>
                    </a:cubicBezTo>
                    <a:lnTo>
                      <a:pt x="11854181" y="555881"/>
                    </a:lnTo>
                    <a:cubicBezTo>
                      <a:pt x="11854181" y="624461"/>
                      <a:pt x="11798301" y="680341"/>
                      <a:pt x="11729721" y="6803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5400000"/>
              </a:gradFill>
            </p:spPr>
          </p:sp>
        </p:grpSp>
        <p:sp>
          <p:nvSpPr>
            <p:cNvPr id="14" name="Freeform 14"/>
            <p:cNvSpPr/>
            <p:nvPr/>
          </p:nvSpPr>
          <p:spPr>
            <a:xfrm>
              <a:off x="7050350" y="285520"/>
              <a:ext cx="1375642" cy="518732"/>
            </a:xfrm>
            <a:custGeom>
              <a:avLst/>
              <a:gdLst/>
              <a:ahLst/>
              <a:cxnLst/>
              <a:rect l="l" t="t" r="r" b="b"/>
              <a:pathLst>
                <a:path w="1375642" h="518732">
                  <a:moveTo>
                    <a:pt x="0" y="0"/>
                  </a:moveTo>
                  <a:lnTo>
                    <a:pt x="1375642" y="0"/>
                  </a:lnTo>
                  <a:lnTo>
                    <a:pt x="1375642" y="518731"/>
                  </a:lnTo>
                  <a:lnTo>
                    <a:pt x="0" y="518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7520206" y="736360"/>
              <a:ext cx="905786" cy="180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"/>
                </a:lnSpc>
              </a:pPr>
              <a:r>
                <a:rPr lang="en-US" sz="363">
                  <a:solidFill>
                    <a:srgbClr val="FFFFFF">
                      <a:alpha val="76863"/>
                    </a:srgbClr>
                  </a:solidFill>
                  <a:latin typeface="ITC Avant Garde Gothic"/>
                </a:rPr>
                <a:t>SECRETARIA DE ESTADO DA SAÚDE PÚBLICA - SESAP 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8490767" y="237906"/>
              <a:ext cx="834444" cy="652035"/>
            </a:xfrm>
            <a:custGeom>
              <a:avLst/>
              <a:gdLst/>
              <a:ahLst/>
              <a:cxnLst/>
              <a:rect l="l" t="t" r="r" b="b"/>
              <a:pathLst>
                <a:path w="834444" h="652035">
                  <a:moveTo>
                    <a:pt x="0" y="0"/>
                  </a:moveTo>
                  <a:lnTo>
                    <a:pt x="834444" y="0"/>
                  </a:lnTo>
                  <a:lnTo>
                    <a:pt x="834444" y="652036"/>
                  </a:lnTo>
                  <a:lnTo>
                    <a:pt x="0" y="652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325211" y="0"/>
              <a:ext cx="1154571" cy="1154571"/>
            </a:xfrm>
            <a:custGeom>
              <a:avLst/>
              <a:gdLst/>
              <a:ahLst/>
              <a:cxnLst/>
              <a:rect l="l" t="t" r="r" b="b"/>
              <a:pathLst>
                <a:path w="1154571" h="1154571">
                  <a:moveTo>
                    <a:pt x="0" y="0"/>
                  </a:moveTo>
                  <a:lnTo>
                    <a:pt x="1154570" y="0"/>
                  </a:lnTo>
                  <a:lnTo>
                    <a:pt x="1154570" y="1154571"/>
                  </a:lnTo>
                  <a:lnTo>
                    <a:pt x="0" y="1154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9636679" y="281919"/>
              <a:ext cx="606424" cy="606424"/>
            </a:xfrm>
            <a:custGeom>
              <a:avLst/>
              <a:gdLst/>
              <a:ahLst/>
              <a:cxnLst/>
              <a:rect l="l" t="t" r="r" b="b"/>
              <a:pathLst>
                <a:path w="606424" h="606424">
                  <a:moveTo>
                    <a:pt x="0" y="0"/>
                  </a:moveTo>
                  <a:lnTo>
                    <a:pt x="606424" y="0"/>
                  </a:lnTo>
                  <a:lnTo>
                    <a:pt x="606424" y="606424"/>
                  </a:lnTo>
                  <a:lnTo>
                    <a:pt x="0" y="606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2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3179237">
              <a:off x="9825455" y="359457"/>
              <a:ext cx="407288" cy="228958"/>
            </a:xfrm>
            <a:custGeom>
              <a:avLst/>
              <a:gdLst/>
              <a:ahLst/>
              <a:cxnLst/>
              <a:rect l="l" t="t" r="r" b="b"/>
              <a:pathLst>
                <a:path w="407288" h="228958">
                  <a:moveTo>
                    <a:pt x="0" y="0"/>
                  </a:moveTo>
                  <a:lnTo>
                    <a:pt x="407288" y="0"/>
                  </a:lnTo>
                  <a:lnTo>
                    <a:pt x="407288" y="228958"/>
                  </a:lnTo>
                  <a:lnTo>
                    <a:pt x="0" y="228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87743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715397">
              <a:off x="9733967" y="356647"/>
              <a:ext cx="411848" cy="403096"/>
            </a:xfrm>
            <a:custGeom>
              <a:avLst/>
              <a:gdLst/>
              <a:ahLst/>
              <a:cxnLst/>
              <a:rect l="l" t="t" r="r" b="b"/>
              <a:pathLst>
                <a:path w="411848" h="403096">
                  <a:moveTo>
                    <a:pt x="0" y="0"/>
                  </a:moveTo>
                  <a:lnTo>
                    <a:pt x="411848" y="0"/>
                  </a:lnTo>
                  <a:lnTo>
                    <a:pt x="411848" y="403097"/>
                  </a:lnTo>
                  <a:lnTo>
                    <a:pt x="0" y="403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3266451">
              <a:off x="9643925" y="528938"/>
              <a:ext cx="407288" cy="162228"/>
            </a:xfrm>
            <a:custGeom>
              <a:avLst/>
              <a:gdLst/>
              <a:ahLst/>
              <a:cxnLst/>
              <a:rect l="l" t="t" r="r" b="b"/>
              <a:pathLst>
                <a:path w="407288" h="162228">
                  <a:moveTo>
                    <a:pt x="0" y="0"/>
                  </a:moveTo>
                  <a:lnTo>
                    <a:pt x="407288" y="0"/>
                  </a:lnTo>
                  <a:lnTo>
                    <a:pt x="407288" y="162227"/>
                  </a:lnTo>
                  <a:lnTo>
                    <a:pt x="0" y="162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16497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58434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6341710-1E10-B887-DF25-BF1DAF391CFA}"/>
              </a:ext>
            </a:extLst>
          </p:cNvPr>
          <p:cNvSpPr txBox="1"/>
          <p:nvPr/>
        </p:nvSpPr>
        <p:spPr>
          <a:xfrm>
            <a:off x="893984" y="748651"/>
            <a:ext cx="9706990" cy="483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Estratégia de  intensificação das ações de prevenção e mobilização social  às arboviroses (Verão Mais Protegido);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Implantações de novas metodologias para controle de arboviroses (Projeto </a:t>
            </a:r>
            <a:r>
              <a:rPr lang="pt-BR" sz="1200" dirty="0" err="1">
                <a:solidFill>
                  <a:srgbClr val="000000"/>
                </a:solidFill>
                <a:latin typeface="Montserrat"/>
              </a:rPr>
              <a:t>Wolbachia</a:t>
            </a:r>
            <a:r>
              <a:rPr lang="pt-BR" sz="1200" dirty="0">
                <a:solidFill>
                  <a:srgbClr val="000000"/>
                </a:solidFill>
                <a:latin typeface="Montserrat"/>
              </a:rPr>
              <a:t> - Natal RN);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Organização e execução de agenda para capacitar os profissionais da rede de assistência à saúde do Rio Grande do Norte quanto às atualizações do Manejo Clinico das arboviroses urbanas;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 Atualização do Plano de Contingência Estadual para Resposta às Emergência em Saúde Pública por Dengue, Chikungunya e Zika.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Aprimoramento da Vigilância Hospitalar por meio da emissão da Nota informativa nº 01/2024-SESAP/CVS/SUVIGE/VEH, que trata da intensificação da vigilância, notificação e diagnóstico laboratorial dos casos suspeitos ou confirmados de dengue, </a:t>
            </a:r>
            <a:r>
              <a:rPr lang="pt-BR" sz="1200" dirty="0" err="1">
                <a:solidFill>
                  <a:srgbClr val="000000"/>
                </a:solidFill>
                <a:latin typeface="Montserrat"/>
              </a:rPr>
              <a:t>zika</a:t>
            </a:r>
            <a:r>
              <a:rPr lang="pt-BR" sz="1200" dirty="0">
                <a:solidFill>
                  <a:srgbClr val="000000"/>
                </a:solidFill>
                <a:latin typeface="Montserrat"/>
              </a:rPr>
              <a:t> e Chikungunya;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Esforços para subsidiar tecnicamente as atividades de comunicação, mobilização social e de setores parceiros por meio da produção de material educativo (cartazes, literatura de cordel) abordando o tema arboviroses;</a:t>
            </a:r>
          </a:p>
          <a:p>
            <a:pPr marL="302264" lvl="1" indent="-151132" algn="just">
              <a:lnSpc>
                <a:spcPct val="200000"/>
              </a:lnSpc>
              <a:buFont typeface="Arial"/>
              <a:buChar char="•"/>
            </a:pPr>
            <a:r>
              <a:rPr lang="pt-BR" sz="1200" dirty="0">
                <a:solidFill>
                  <a:srgbClr val="000000"/>
                </a:solidFill>
                <a:latin typeface="Montserrat"/>
              </a:rPr>
              <a:t>Participação nos colegiados (CIR) abordando o cenário atual das arboviroses e orientando os representantes municipais quanto a necessidade de alinhamento para enfretamento do período epidêmico ;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BE804988-EA46-F09D-8283-8BD1116DE33E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20849166" cy="1317806"/>
          </a:xfrm>
        </p:grpSpPr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id="{1E60DD9B-6E8F-20D4-9BA8-8089EF18F71E}"/>
                </a:ext>
              </a:extLst>
            </p:cNvPr>
            <p:cNvGrpSpPr/>
            <p:nvPr/>
          </p:nvGrpSpPr>
          <p:grpSpPr>
            <a:xfrm>
              <a:off x="0" y="121220"/>
              <a:ext cx="20849166" cy="1196586"/>
              <a:chOff x="0" y="0"/>
              <a:chExt cx="11854181" cy="680341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D1B36E5-9F38-0C45-56B8-893AFC9A8E66}"/>
                  </a:ext>
                </a:extLst>
              </p:cNvPr>
              <p:cNvSpPr/>
              <p:nvPr/>
            </p:nvSpPr>
            <p:spPr>
              <a:xfrm>
                <a:off x="0" y="0"/>
                <a:ext cx="11854181" cy="680341"/>
              </a:xfrm>
              <a:custGeom>
                <a:avLst/>
                <a:gdLst/>
                <a:ahLst/>
                <a:cxnLst/>
                <a:rect l="l" t="t" r="r" b="b"/>
                <a:pathLst>
                  <a:path w="11854181" h="680341">
                    <a:moveTo>
                      <a:pt x="11729721" y="680341"/>
                    </a:moveTo>
                    <a:lnTo>
                      <a:pt x="124460" y="680341"/>
                    </a:lnTo>
                    <a:cubicBezTo>
                      <a:pt x="55880" y="680341"/>
                      <a:pt x="0" y="624461"/>
                      <a:pt x="0" y="5558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729721" y="0"/>
                    </a:lnTo>
                    <a:cubicBezTo>
                      <a:pt x="11798301" y="0"/>
                      <a:pt x="11854181" y="55880"/>
                      <a:pt x="11854181" y="124460"/>
                    </a:cubicBezTo>
                    <a:lnTo>
                      <a:pt x="11854181" y="555881"/>
                    </a:lnTo>
                    <a:cubicBezTo>
                      <a:pt x="11854181" y="624461"/>
                      <a:pt x="11798301" y="680341"/>
                      <a:pt x="11729721" y="6803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5400000"/>
              </a:gradFill>
            </p:spPr>
          </p:sp>
        </p:grp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4A7A81C-D9FB-A3FC-E8ED-92F2F715A372}"/>
                </a:ext>
              </a:extLst>
            </p:cNvPr>
            <p:cNvSpPr/>
            <p:nvPr/>
          </p:nvSpPr>
          <p:spPr>
            <a:xfrm>
              <a:off x="7050350" y="285520"/>
              <a:ext cx="1375642" cy="518732"/>
            </a:xfrm>
            <a:custGeom>
              <a:avLst/>
              <a:gdLst/>
              <a:ahLst/>
              <a:cxnLst/>
              <a:rect l="l" t="t" r="r" b="b"/>
              <a:pathLst>
                <a:path w="1375642" h="518732">
                  <a:moveTo>
                    <a:pt x="0" y="0"/>
                  </a:moveTo>
                  <a:lnTo>
                    <a:pt x="1375642" y="0"/>
                  </a:lnTo>
                  <a:lnTo>
                    <a:pt x="1375642" y="518731"/>
                  </a:lnTo>
                  <a:lnTo>
                    <a:pt x="0" y="518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479CAEFA-09F6-97FE-7D02-C0FF8FBC478D}"/>
                </a:ext>
              </a:extLst>
            </p:cNvPr>
            <p:cNvSpPr txBox="1"/>
            <p:nvPr/>
          </p:nvSpPr>
          <p:spPr>
            <a:xfrm>
              <a:off x="7520206" y="736360"/>
              <a:ext cx="905786" cy="180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"/>
                </a:lnSpc>
              </a:pPr>
              <a:r>
                <a:rPr lang="en-US" sz="363">
                  <a:solidFill>
                    <a:srgbClr val="FFFFFF">
                      <a:alpha val="76863"/>
                    </a:srgbClr>
                  </a:solidFill>
                  <a:latin typeface="ITC Avant Garde Gothic"/>
                </a:rPr>
                <a:t>SECRETARIA DE ESTADO DA SAÚDE PÚBLICA - SESAP </a:t>
              </a: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D9E45700-6B5A-24B2-3414-80F53EF3C575}"/>
                </a:ext>
              </a:extLst>
            </p:cNvPr>
            <p:cNvSpPr/>
            <p:nvPr/>
          </p:nvSpPr>
          <p:spPr>
            <a:xfrm>
              <a:off x="8490767" y="237906"/>
              <a:ext cx="834444" cy="652035"/>
            </a:xfrm>
            <a:custGeom>
              <a:avLst/>
              <a:gdLst/>
              <a:ahLst/>
              <a:cxnLst/>
              <a:rect l="l" t="t" r="r" b="b"/>
              <a:pathLst>
                <a:path w="834444" h="652035">
                  <a:moveTo>
                    <a:pt x="0" y="0"/>
                  </a:moveTo>
                  <a:lnTo>
                    <a:pt x="834444" y="0"/>
                  </a:lnTo>
                  <a:lnTo>
                    <a:pt x="834444" y="652036"/>
                  </a:lnTo>
                  <a:lnTo>
                    <a:pt x="0" y="652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FA9966C8-38A9-E9DC-112C-70BB18699656}"/>
                </a:ext>
              </a:extLst>
            </p:cNvPr>
            <p:cNvSpPr/>
            <p:nvPr/>
          </p:nvSpPr>
          <p:spPr>
            <a:xfrm>
              <a:off x="9325211" y="0"/>
              <a:ext cx="1154571" cy="1154571"/>
            </a:xfrm>
            <a:custGeom>
              <a:avLst/>
              <a:gdLst/>
              <a:ahLst/>
              <a:cxnLst/>
              <a:rect l="l" t="t" r="r" b="b"/>
              <a:pathLst>
                <a:path w="1154571" h="1154571">
                  <a:moveTo>
                    <a:pt x="0" y="0"/>
                  </a:moveTo>
                  <a:lnTo>
                    <a:pt x="1154570" y="0"/>
                  </a:lnTo>
                  <a:lnTo>
                    <a:pt x="1154570" y="1154571"/>
                  </a:lnTo>
                  <a:lnTo>
                    <a:pt x="0" y="1154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7D9715F4-75F9-BD82-47EC-1D7346278452}"/>
                </a:ext>
              </a:extLst>
            </p:cNvPr>
            <p:cNvSpPr/>
            <p:nvPr/>
          </p:nvSpPr>
          <p:spPr>
            <a:xfrm>
              <a:off x="9636679" y="281919"/>
              <a:ext cx="606424" cy="606424"/>
            </a:xfrm>
            <a:custGeom>
              <a:avLst/>
              <a:gdLst/>
              <a:ahLst/>
              <a:cxnLst/>
              <a:rect l="l" t="t" r="r" b="b"/>
              <a:pathLst>
                <a:path w="606424" h="606424">
                  <a:moveTo>
                    <a:pt x="0" y="0"/>
                  </a:moveTo>
                  <a:lnTo>
                    <a:pt x="606424" y="0"/>
                  </a:lnTo>
                  <a:lnTo>
                    <a:pt x="606424" y="606424"/>
                  </a:lnTo>
                  <a:lnTo>
                    <a:pt x="0" y="606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2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DF05BF13-AF88-23F4-7E1B-262850C156EA}"/>
                </a:ext>
              </a:extLst>
            </p:cNvPr>
            <p:cNvSpPr/>
            <p:nvPr/>
          </p:nvSpPr>
          <p:spPr>
            <a:xfrm rot="3179237">
              <a:off x="9825455" y="359457"/>
              <a:ext cx="407288" cy="228958"/>
            </a:xfrm>
            <a:custGeom>
              <a:avLst/>
              <a:gdLst/>
              <a:ahLst/>
              <a:cxnLst/>
              <a:rect l="l" t="t" r="r" b="b"/>
              <a:pathLst>
                <a:path w="407288" h="228958">
                  <a:moveTo>
                    <a:pt x="0" y="0"/>
                  </a:moveTo>
                  <a:lnTo>
                    <a:pt x="407288" y="0"/>
                  </a:lnTo>
                  <a:lnTo>
                    <a:pt x="407288" y="228958"/>
                  </a:lnTo>
                  <a:lnTo>
                    <a:pt x="0" y="228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87743"/>
              </a:stretch>
            </a:blipFill>
          </p:spPr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0507BCC0-2470-0E99-2809-DC22B8D423FF}"/>
                </a:ext>
              </a:extLst>
            </p:cNvPr>
            <p:cNvSpPr/>
            <p:nvPr/>
          </p:nvSpPr>
          <p:spPr>
            <a:xfrm rot="715397">
              <a:off x="9733967" y="356647"/>
              <a:ext cx="411848" cy="403096"/>
            </a:xfrm>
            <a:custGeom>
              <a:avLst/>
              <a:gdLst/>
              <a:ahLst/>
              <a:cxnLst/>
              <a:rect l="l" t="t" r="r" b="b"/>
              <a:pathLst>
                <a:path w="411848" h="403096">
                  <a:moveTo>
                    <a:pt x="0" y="0"/>
                  </a:moveTo>
                  <a:lnTo>
                    <a:pt x="411848" y="0"/>
                  </a:lnTo>
                  <a:lnTo>
                    <a:pt x="411848" y="403097"/>
                  </a:lnTo>
                  <a:lnTo>
                    <a:pt x="0" y="403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33936F6B-36A9-248B-A4E7-3F82F1957B00}"/>
                </a:ext>
              </a:extLst>
            </p:cNvPr>
            <p:cNvSpPr/>
            <p:nvPr/>
          </p:nvSpPr>
          <p:spPr>
            <a:xfrm rot="3266451">
              <a:off x="9643925" y="528938"/>
              <a:ext cx="407288" cy="162228"/>
            </a:xfrm>
            <a:custGeom>
              <a:avLst/>
              <a:gdLst/>
              <a:ahLst/>
              <a:cxnLst/>
              <a:rect l="l" t="t" r="r" b="b"/>
              <a:pathLst>
                <a:path w="407288" h="162228">
                  <a:moveTo>
                    <a:pt x="0" y="0"/>
                  </a:moveTo>
                  <a:lnTo>
                    <a:pt x="407288" y="0"/>
                  </a:lnTo>
                  <a:lnTo>
                    <a:pt x="407288" y="162227"/>
                  </a:lnTo>
                  <a:lnTo>
                    <a:pt x="0" y="162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164970"/>
              </a:stretch>
            </a:blipFill>
          </p:spPr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3E77A7E4-4EA9-2F09-0B20-5F411BDF5795}"/>
              </a:ext>
            </a:extLst>
          </p:cNvPr>
          <p:cNvGrpSpPr/>
          <p:nvPr/>
        </p:nvGrpSpPr>
        <p:grpSpPr>
          <a:xfrm>
            <a:off x="498264" y="-966855"/>
            <a:ext cx="10874243" cy="1395381"/>
            <a:chOff x="0" y="0"/>
            <a:chExt cx="14498991" cy="1860508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1DC2C17D-4407-2C75-14BC-D209873FBCBE}"/>
                </a:ext>
              </a:extLst>
            </p:cNvPr>
            <p:cNvGrpSpPr/>
            <p:nvPr/>
          </p:nvGrpSpPr>
          <p:grpSpPr>
            <a:xfrm>
              <a:off x="12614185" y="0"/>
              <a:ext cx="1884806" cy="1860508"/>
              <a:chOff x="0" y="0"/>
              <a:chExt cx="720488" cy="711200"/>
            </a:xfrm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1CF15A7B-8D14-7942-491F-EE334E859275}"/>
                  </a:ext>
                </a:extLst>
              </p:cNvPr>
              <p:cNvSpPr/>
              <p:nvPr/>
            </p:nvSpPr>
            <p:spPr>
              <a:xfrm>
                <a:off x="0" y="0"/>
                <a:ext cx="720488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720488" h="711200">
                    <a:moveTo>
                      <a:pt x="360244" y="711200"/>
                    </a:moveTo>
                    <a:lnTo>
                      <a:pt x="720488" y="0"/>
                    </a:lnTo>
                    <a:lnTo>
                      <a:pt x="0" y="0"/>
                    </a:lnTo>
                    <a:lnTo>
                      <a:pt x="360244" y="7112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BFB4">
                      <a:alpha val="100000"/>
                    </a:srgbClr>
                  </a:gs>
                  <a:gs pos="100000">
                    <a:srgbClr val="005D7C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21" name="TextBox 7">
                <a:extLst>
                  <a:ext uri="{FF2B5EF4-FFF2-40B4-BE49-F238E27FC236}">
                    <a16:creationId xmlns:a16="http://schemas.microsoft.com/office/drawing/2014/main" id="{A04D5ECF-3E7E-6C8A-1009-FA0C4FEF8708}"/>
                  </a:ext>
                </a:extLst>
              </p:cNvPr>
              <p:cNvSpPr txBox="1"/>
              <p:nvPr/>
            </p:nvSpPr>
            <p:spPr>
              <a:xfrm>
                <a:off x="112576" y="-6350"/>
                <a:ext cx="495336" cy="387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F882760A-47CA-11E1-6C06-3E29A4B2AC81}"/>
                </a:ext>
              </a:extLst>
            </p:cNvPr>
            <p:cNvGrpSpPr/>
            <p:nvPr/>
          </p:nvGrpSpPr>
          <p:grpSpPr>
            <a:xfrm>
              <a:off x="0" y="519086"/>
              <a:ext cx="13210467" cy="1341422"/>
              <a:chOff x="0" y="0"/>
              <a:chExt cx="3953981" cy="401497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068F83A9-C4E3-1826-FFE0-AA91CE79CC52}"/>
                  </a:ext>
                </a:extLst>
              </p:cNvPr>
              <p:cNvSpPr/>
              <p:nvPr/>
            </p:nvSpPr>
            <p:spPr>
              <a:xfrm>
                <a:off x="0" y="0"/>
                <a:ext cx="3953981" cy="401497"/>
              </a:xfrm>
              <a:custGeom>
                <a:avLst/>
                <a:gdLst/>
                <a:ahLst/>
                <a:cxnLst/>
                <a:rect l="l" t="t" r="r" b="b"/>
                <a:pathLst>
                  <a:path w="3953981" h="401497">
                    <a:moveTo>
                      <a:pt x="3750781" y="0"/>
                    </a:moveTo>
                    <a:lnTo>
                      <a:pt x="0" y="0"/>
                    </a:lnTo>
                    <a:lnTo>
                      <a:pt x="203200" y="401497"/>
                    </a:lnTo>
                    <a:lnTo>
                      <a:pt x="3953981" y="401497"/>
                    </a:lnTo>
                    <a:lnTo>
                      <a:pt x="3750781" y="0"/>
                    </a:lnTo>
                    <a:close/>
                  </a:path>
                </a:pathLst>
              </a:custGeom>
              <a:solidFill>
                <a:srgbClr val="156D88"/>
              </a:solidFill>
            </p:spPr>
          </p:sp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C8A49AF6-EB29-22E3-B221-98CEB26E7BAD}"/>
                  </a:ext>
                </a:extLst>
              </p:cNvPr>
              <p:cNvSpPr txBox="1"/>
              <p:nvPr/>
            </p:nvSpPr>
            <p:spPr>
              <a:xfrm>
                <a:off x="101600" y="-57150"/>
                <a:ext cx="3750781" cy="45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6096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577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Montserrat</vt:lpstr>
      <vt:lpstr>Arimo</vt:lpstr>
      <vt:lpstr>ITC Avant Garde Gothic</vt:lpstr>
      <vt:lpstr>Montserrat Semi-Bold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COE</dc:title>
  <dc:creator>Silvia Dinara Nascimento Alves</dc:creator>
  <cp:lastModifiedBy>Silvia Dinara Nascimento Alves</cp:lastModifiedBy>
  <cp:revision>4</cp:revision>
  <dcterms:created xsi:type="dcterms:W3CDTF">2006-08-16T00:00:00Z</dcterms:created>
  <dcterms:modified xsi:type="dcterms:W3CDTF">2024-02-23T14:12:47Z</dcterms:modified>
  <dc:identifier>DAF9a_9S5xc</dc:identifier>
</cp:coreProperties>
</file>