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610" r:id="rId3"/>
    <p:sldId id="312" r:id="rId4"/>
    <p:sldId id="617" r:id="rId5"/>
    <p:sldId id="267" r:id="rId6"/>
    <p:sldId id="311" r:id="rId7"/>
    <p:sldId id="269" r:id="rId8"/>
    <p:sldId id="270" r:id="rId9"/>
    <p:sldId id="606" r:id="rId10"/>
    <p:sldId id="566" r:id="rId11"/>
    <p:sldId id="612" r:id="rId12"/>
    <p:sldId id="613" r:id="rId13"/>
    <p:sldId id="614" r:id="rId14"/>
    <p:sldId id="615" r:id="rId15"/>
    <p:sldId id="616" r:id="rId16"/>
    <p:sldId id="315" r:id="rId17"/>
    <p:sldId id="622" r:id="rId18"/>
    <p:sldId id="605" r:id="rId19"/>
    <p:sldId id="618" r:id="rId20"/>
    <p:sldId id="619" r:id="rId21"/>
    <p:sldId id="620" r:id="rId22"/>
    <p:sldId id="310" r:id="rId23"/>
  </p:sldIdLst>
  <p:sldSz cx="9144000" cy="6858000" type="screen4x3"/>
  <p:notesSz cx="9144000" cy="6858000"/>
  <p:defaultTextStyle>
    <a:defPPr>
      <a:defRPr lang="pt-B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1EC5E-BA39-4066-90F5-77EA21008AA8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55555-15D2-4237-BC4B-272FA210B9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306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Slide de títul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pt-BR"/>
              <a:t>Clique para editar o título mestre</a:t>
            </a:r>
            <a:endParaRPr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AA15EED-D5BB-4B29-ABB1-A19596015DD9}" type="datetimeFigureOut">
              <a:rPr lang="pt-BR"/>
              <a:t>12/08/2024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ACC83DD-78EB-4BFE-B919-6CEEBD959771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ítulo e texto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pt-BR"/>
              <a:t>Clique para editar o texto mestre</a:t>
            </a:r>
            <a:endParaRPr/>
          </a:p>
          <a:p>
            <a:pPr lvl="1">
              <a:defRPr/>
            </a:pPr>
            <a:r>
              <a:rPr lang="pt-BR"/>
              <a:t>Segundo nível</a:t>
            </a:r>
            <a:endParaRPr/>
          </a:p>
          <a:p>
            <a:pPr lvl="2">
              <a:defRPr/>
            </a:pPr>
            <a:r>
              <a:rPr lang="pt-BR"/>
              <a:t>Terceiro nível</a:t>
            </a:r>
            <a:endParaRPr/>
          </a:p>
          <a:p>
            <a:pPr lvl="3">
              <a:defRPr/>
            </a:pPr>
            <a:r>
              <a:rPr lang="pt-BR"/>
              <a:t>Quarto nível</a:t>
            </a:r>
            <a:endParaRPr/>
          </a:p>
          <a:p>
            <a:pPr lvl="4">
              <a:defRPr/>
            </a:pPr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AA15EED-D5BB-4B29-ABB1-A19596015DD9}" type="datetimeFigureOut">
              <a:rPr lang="pt-BR"/>
              <a:t>12/08/2024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ACC83DD-78EB-4BFE-B919-6CEEBD959771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Título e texto verticai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pt-BR"/>
              <a:t>Clique para editar o texto mestre</a:t>
            </a:r>
            <a:endParaRPr/>
          </a:p>
          <a:p>
            <a:pPr lvl="1">
              <a:defRPr/>
            </a:pPr>
            <a:r>
              <a:rPr lang="pt-BR"/>
              <a:t>Segundo nível</a:t>
            </a:r>
            <a:endParaRPr/>
          </a:p>
          <a:p>
            <a:pPr lvl="2">
              <a:defRPr/>
            </a:pPr>
            <a:r>
              <a:rPr lang="pt-BR"/>
              <a:t>Terceiro nível</a:t>
            </a:r>
            <a:endParaRPr/>
          </a:p>
          <a:p>
            <a:pPr lvl="3">
              <a:defRPr/>
            </a:pPr>
            <a:r>
              <a:rPr lang="pt-BR"/>
              <a:t>Quarto nível</a:t>
            </a:r>
            <a:endParaRPr/>
          </a:p>
          <a:p>
            <a:pPr lvl="4">
              <a:defRPr/>
            </a:pPr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AA15EED-D5BB-4B29-ABB1-A19596015DD9}" type="datetimeFigureOut">
              <a:rPr lang="pt-BR"/>
              <a:t>12/08/2024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ACC83DD-78EB-4BFE-B919-6CEEBD959771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userDrawn="1">
  <p:cSld name="Conteúd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 bwMode="auto">
          <a:xfrm>
            <a:off x="457200" y="277813"/>
            <a:ext cx="8229600" cy="5853112"/>
          </a:xfrm>
        </p:spPr>
        <p:txBody>
          <a:bodyPr/>
          <a:lstStyle/>
          <a:p>
            <a:pPr lvl="0">
              <a:defRPr/>
            </a:pPr>
            <a:r>
              <a:rPr lang="pt-BR"/>
              <a:t>Clique para editar os estilos do texto mestre</a:t>
            </a:r>
            <a:endParaRPr/>
          </a:p>
          <a:p>
            <a:pPr lvl="1">
              <a:defRPr/>
            </a:pPr>
            <a:r>
              <a:rPr lang="pt-BR"/>
              <a:t>Segundo nível</a:t>
            </a:r>
            <a:endParaRPr/>
          </a:p>
          <a:p>
            <a:pPr lvl="2">
              <a:defRPr/>
            </a:pPr>
            <a:r>
              <a:rPr lang="pt-BR"/>
              <a:t>Terceiro nível</a:t>
            </a:r>
            <a:endParaRPr/>
          </a:p>
          <a:p>
            <a:pPr lvl="3">
              <a:defRPr/>
            </a:pPr>
            <a:r>
              <a:rPr lang="pt-BR"/>
              <a:t>Quarto nível</a:t>
            </a:r>
            <a:endParaRPr/>
          </a:p>
          <a:p>
            <a:pPr lvl="4">
              <a:defRPr/>
            </a:pPr>
            <a:r>
              <a:rPr lang="pt-BR"/>
              <a:t>Quinto nível</a:t>
            </a:r>
            <a:endParaRPr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D5ABC-6D9E-4BF3-B38E-B581EB569346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ítulo e conteúd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pt-BR"/>
              <a:t>Clique para editar o texto mestre</a:t>
            </a:r>
            <a:endParaRPr/>
          </a:p>
          <a:p>
            <a:pPr lvl="1">
              <a:defRPr/>
            </a:pPr>
            <a:r>
              <a:rPr lang="pt-BR"/>
              <a:t>Segundo nível</a:t>
            </a:r>
            <a:endParaRPr/>
          </a:p>
          <a:p>
            <a:pPr lvl="2">
              <a:defRPr/>
            </a:pPr>
            <a:r>
              <a:rPr lang="pt-BR"/>
              <a:t>Terceiro nível</a:t>
            </a:r>
            <a:endParaRPr/>
          </a:p>
          <a:p>
            <a:pPr lvl="3">
              <a:defRPr/>
            </a:pPr>
            <a:r>
              <a:rPr lang="pt-BR"/>
              <a:t>Quarto nível</a:t>
            </a:r>
            <a:endParaRPr/>
          </a:p>
          <a:p>
            <a:pPr lvl="4">
              <a:defRPr/>
            </a:pPr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AA15EED-D5BB-4B29-ABB1-A19596015DD9}" type="datetimeFigureOut">
              <a:rPr lang="pt-BR"/>
              <a:t>12/08/2024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ACC83DD-78EB-4BFE-B919-6CEEBD959771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Cabeçalho da Seçã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pt-BR"/>
              <a:t>Clique para editar o texto mestre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AA15EED-D5BB-4B29-ABB1-A19596015DD9}" type="datetimeFigureOut">
              <a:rPr lang="pt-BR"/>
              <a:t>12/08/2024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ACC83DD-78EB-4BFE-B919-6CEEBD959771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Duas Partes de Conteúd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pt-BR"/>
              <a:t>Clique para editar o texto mestre</a:t>
            </a:r>
            <a:endParaRPr/>
          </a:p>
          <a:p>
            <a:pPr lvl="1">
              <a:defRPr/>
            </a:pPr>
            <a:r>
              <a:rPr lang="pt-BR"/>
              <a:t>Segundo nível</a:t>
            </a:r>
            <a:endParaRPr/>
          </a:p>
          <a:p>
            <a:pPr lvl="2">
              <a:defRPr/>
            </a:pPr>
            <a:r>
              <a:rPr lang="pt-BR"/>
              <a:t>Terceiro nível</a:t>
            </a:r>
            <a:endParaRPr/>
          </a:p>
          <a:p>
            <a:pPr lvl="3">
              <a:defRPr/>
            </a:pPr>
            <a:r>
              <a:rPr lang="pt-BR"/>
              <a:t>Quarto nível</a:t>
            </a:r>
            <a:endParaRPr/>
          </a:p>
          <a:p>
            <a:pPr lvl="4">
              <a:defRPr/>
            </a:pPr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pt-BR"/>
              <a:t>Clique para editar o texto mestre</a:t>
            </a:r>
            <a:endParaRPr/>
          </a:p>
          <a:p>
            <a:pPr lvl="1">
              <a:defRPr/>
            </a:pPr>
            <a:r>
              <a:rPr lang="pt-BR"/>
              <a:t>Segundo nível</a:t>
            </a:r>
            <a:endParaRPr/>
          </a:p>
          <a:p>
            <a:pPr lvl="2">
              <a:defRPr/>
            </a:pPr>
            <a:r>
              <a:rPr lang="pt-BR"/>
              <a:t>Terceiro nível</a:t>
            </a:r>
            <a:endParaRPr/>
          </a:p>
          <a:p>
            <a:pPr lvl="3">
              <a:defRPr/>
            </a:pPr>
            <a:r>
              <a:rPr lang="pt-BR"/>
              <a:t>Quarto nível</a:t>
            </a:r>
            <a:endParaRPr/>
          </a:p>
          <a:p>
            <a:pPr lvl="4">
              <a:defRPr/>
            </a:pPr>
            <a:r>
              <a:rPr lang="pt-BR"/>
              <a:t>Quinto nível</a:t>
            </a:r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AA15EED-D5BB-4B29-ABB1-A19596015DD9}" type="datetimeFigureOut">
              <a:rPr lang="pt-BR"/>
              <a:t>12/08/2024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ACC83DD-78EB-4BFE-B919-6CEEBD959771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açã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pt-BR"/>
              <a:t>Clique para editar o texto mestre</a:t>
            </a:r>
            <a:endParaRPr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pt-BR"/>
              <a:t>Clique para editar o texto mestre</a:t>
            </a:r>
            <a:endParaRPr/>
          </a:p>
          <a:p>
            <a:pPr lvl="1">
              <a:defRPr/>
            </a:pPr>
            <a:r>
              <a:rPr lang="pt-BR"/>
              <a:t>Segundo nível</a:t>
            </a:r>
            <a:endParaRPr/>
          </a:p>
          <a:p>
            <a:pPr lvl="2">
              <a:defRPr/>
            </a:pPr>
            <a:r>
              <a:rPr lang="pt-BR"/>
              <a:t>Terceiro nível</a:t>
            </a:r>
            <a:endParaRPr/>
          </a:p>
          <a:p>
            <a:pPr lvl="3">
              <a:defRPr/>
            </a:pPr>
            <a:r>
              <a:rPr lang="pt-BR"/>
              <a:t>Quarto nível</a:t>
            </a:r>
            <a:endParaRPr/>
          </a:p>
          <a:p>
            <a:pPr lvl="4">
              <a:defRPr/>
            </a:pPr>
            <a:r>
              <a:rPr lang="pt-BR"/>
              <a:t>Quinto nível</a:t>
            </a:r>
            <a:endParaRPr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pt-BR"/>
              <a:t>Clique para editar o texto mestre</a:t>
            </a:r>
            <a:endParaRPr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pt-BR"/>
              <a:t>Clique para editar o texto mestre</a:t>
            </a:r>
            <a:endParaRPr/>
          </a:p>
          <a:p>
            <a:pPr lvl="1">
              <a:defRPr/>
            </a:pPr>
            <a:r>
              <a:rPr lang="pt-BR"/>
              <a:t>Segundo nível</a:t>
            </a:r>
            <a:endParaRPr/>
          </a:p>
          <a:p>
            <a:pPr lvl="2">
              <a:defRPr/>
            </a:pPr>
            <a:r>
              <a:rPr lang="pt-BR"/>
              <a:t>Terceiro nível</a:t>
            </a:r>
            <a:endParaRPr/>
          </a:p>
          <a:p>
            <a:pPr lvl="3">
              <a:defRPr/>
            </a:pPr>
            <a:r>
              <a:rPr lang="pt-BR"/>
              <a:t>Quarto nível</a:t>
            </a:r>
            <a:endParaRPr/>
          </a:p>
          <a:p>
            <a:pPr lvl="4">
              <a:defRPr/>
            </a:pPr>
            <a:r>
              <a:rPr lang="pt-BR"/>
              <a:t>Quinto nível</a:t>
            </a:r>
            <a:endParaRPr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AA15EED-D5BB-4B29-ABB1-A19596015DD9}" type="datetimeFigureOut">
              <a:rPr lang="pt-BR"/>
              <a:t>12/08/2024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ACC83DD-78EB-4BFE-B919-6CEEBD959771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Somente títul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AA15EED-D5BB-4B29-ABB1-A19596015DD9}" type="datetimeFigureOut">
              <a:rPr lang="pt-BR"/>
              <a:t>12/08/2024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ACC83DD-78EB-4BFE-B919-6CEEBD959771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Em branc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AA15EED-D5BB-4B29-ABB1-A19596015DD9}" type="datetimeFigureOut">
              <a:rPr lang="pt-BR"/>
              <a:t>12/08/2024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ACC83DD-78EB-4BFE-B919-6CEEBD959771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údo com Legend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pt-BR"/>
              <a:t>Clique para editar o texto mestre</a:t>
            </a:r>
            <a:endParaRPr/>
          </a:p>
          <a:p>
            <a:pPr lvl="1">
              <a:defRPr/>
            </a:pPr>
            <a:r>
              <a:rPr lang="pt-BR"/>
              <a:t>Segundo nível</a:t>
            </a:r>
            <a:endParaRPr/>
          </a:p>
          <a:p>
            <a:pPr lvl="2">
              <a:defRPr/>
            </a:pPr>
            <a:r>
              <a:rPr lang="pt-BR"/>
              <a:t>Terceiro nível</a:t>
            </a:r>
            <a:endParaRPr/>
          </a:p>
          <a:p>
            <a:pPr lvl="3">
              <a:defRPr/>
            </a:pPr>
            <a:r>
              <a:rPr lang="pt-BR"/>
              <a:t>Quarto nível</a:t>
            </a:r>
            <a:endParaRPr/>
          </a:p>
          <a:p>
            <a:pPr lvl="4">
              <a:defRPr/>
            </a:pPr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pt-BR"/>
              <a:t>Clique para editar o texto mestre</a:t>
            </a:r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AA15EED-D5BB-4B29-ABB1-A19596015DD9}" type="datetimeFigureOut">
              <a:rPr lang="pt-BR"/>
              <a:t>12/08/2024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ACC83DD-78EB-4BFE-B919-6CEEBD959771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Imagem com Legend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pt-BR"/>
              <a:t>Clique para editar o texto mestre</a:t>
            </a:r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AA15EED-D5BB-4B29-ABB1-A19596015DD9}" type="datetimeFigureOut">
              <a:rPr lang="pt-BR"/>
              <a:t>12/08/2024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ACC83DD-78EB-4BFE-B919-6CEEBD959771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pt-BR"/>
              <a:t>Clique para editar o texto mestre</a:t>
            </a:r>
            <a:endParaRPr/>
          </a:p>
          <a:p>
            <a:pPr lvl="1">
              <a:defRPr/>
            </a:pPr>
            <a:r>
              <a:rPr lang="pt-BR"/>
              <a:t>Segundo nível</a:t>
            </a:r>
            <a:endParaRPr/>
          </a:p>
          <a:p>
            <a:pPr lvl="2">
              <a:defRPr/>
            </a:pPr>
            <a:r>
              <a:rPr lang="pt-BR"/>
              <a:t>Terceiro nível</a:t>
            </a:r>
            <a:endParaRPr/>
          </a:p>
          <a:p>
            <a:pPr lvl="3">
              <a:defRPr/>
            </a:pPr>
            <a:r>
              <a:rPr lang="pt-BR"/>
              <a:t>Quarto nível</a:t>
            </a:r>
            <a:endParaRPr/>
          </a:p>
          <a:p>
            <a:pPr lvl="4">
              <a:defRPr/>
            </a:pPr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AA15EED-D5BB-4B29-ABB1-A19596015DD9}" type="datetimeFigureOut">
              <a:rPr lang="pt-BR"/>
              <a:t>12/08/2024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CC83DD-78EB-4BFE-B919-6CEEBD959771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garn.rn.gov.br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hyperlink" Target="mailto:nelsonemparn@gmail.com" TargetMode="External"/><Relationship Id="rId4" Type="http://schemas.openxmlformats.org/officeDocument/2006/relationships/hyperlink" Target="mailto:outorga@igarn.rn.gov.b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 bwMode="auto">
          <a:xfrm>
            <a:off x="321810" y="2254025"/>
            <a:ext cx="8498662" cy="173832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pt-BR" sz="3900" b="1" dirty="0">
                <a:solidFill>
                  <a:srgbClr val="1A3B75"/>
                </a:solidFill>
                <a:latin typeface="Trebuchet MS"/>
              </a:rPr>
              <a:t>Levantamento dos Espelhos D´água do RN: Como a parceria com as prefeituras pode avançar</a:t>
            </a:r>
          </a:p>
        </p:txBody>
      </p:sp>
      <p:grpSp>
        <p:nvGrpSpPr>
          <p:cNvPr id="9" name="Grupo 11"/>
          <p:cNvGrpSpPr/>
          <p:nvPr/>
        </p:nvGrpSpPr>
        <p:grpSpPr bwMode="auto">
          <a:xfrm>
            <a:off x="0" y="548680"/>
            <a:ext cx="9144000" cy="620688"/>
            <a:chOff x="0" y="0"/>
            <a:chExt cx="9144000" cy="620688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2"/>
            <a:srcRect l="13290" t="20671" r="14498" b="70843"/>
            <a:stretch/>
          </p:blipFill>
          <p:spPr bwMode="auto">
            <a:xfrm>
              <a:off x="0" y="0"/>
              <a:ext cx="9144000" cy="62068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/>
              <a:tailEnd/>
            </a:ln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2"/>
            <a:srcRect l="45415" t="20671" r="34682" b="70843"/>
            <a:stretch/>
          </p:blipFill>
          <p:spPr bwMode="auto">
            <a:xfrm>
              <a:off x="755576" y="0"/>
              <a:ext cx="5832648" cy="59330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/>
              <a:tailEnd/>
            </a:ln>
          </p:spPr>
        </p:pic>
        <p:sp>
          <p:nvSpPr>
            <p:cNvPr id="12" name="CaixaDeTexto 11"/>
            <p:cNvSpPr txBox="1"/>
            <p:nvPr/>
          </p:nvSpPr>
          <p:spPr bwMode="auto">
            <a:xfrm>
              <a:off x="692128" y="134380"/>
              <a:ext cx="47826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pt-BR" sz="1600" b="1">
                  <a:solidFill>
                    <a:schemeClr val="bg1"/>
                  </a:solidFill>
                  <a:latin typeface="Trebuchet MS"/>
                </a:rPr>
                <a:t>INSTITUTO DE GESTÃO DE ÁGUAS DO RN - IGARN</a:t>
              </a:r>
              <a:endParaRPr/>
            </a:p>
          </p:txBody>
        </p:sp>
      </p:grpSp>
      <p:cxnSp>
        <p:nvCxnSpPr>
          <p:cNvPr id="14" name="Conector reto 13"/>
          <p:cNvCxnSpPr>
            <a:cxnSpLocks/>
          </p:cNvCxnSpPr>
          <p:nvPr/>
        </p:nvCxnSpPr>
        <p:spPr bwMode="auto">
          <a:xfrm>
            <a:off x="288032" y="1988840"/>
            <a:ext cx="6660232" cy="0"/>
          </a:xfrm>
          <a:prstGeom prst="line">
            <a:avLst/>
          </a:prstGeom>
          <a:ln w="57150">
            <a:solidFill>
              <a:srgbClr val="3E7D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Agrupar 31"/>
          <p:cNvGrpSpPr/>
          <p:nvPr/>
        </p:nvGrpSpPr>
        <p:grpSpPr bwMode="auto">
          <a:xfrm>
            <a:off x="5655960" y="4183209"/>
            <a:ext cx="2041676" cy="2010755"/>
            <a:chOff x="2062618" y="4250878"/>
            <a:chExt cx="2041676" cy="2010755"/>
          </a:xfrm>
        </p:grpSpPr>
        <p:sp>
          <p:nvSpPr>
            <p:cNvPr id="22" name="Elipse 21"/>
            <p:cNvSpPr/>
            <p:nvPr/>
          </p:nvSpPr>
          <p:spPr bwMode="auto">
            <a:xfrm>
              <a:off x="2435274" y="4250878"/>
              <a:ext cx="1368152" cy="1314650"/>
            </a:xfrm>
            <a:prstGeom prst="ellipse">
              <a:avLst/>
            </a:prstGeom>
            <a:blipFill>
              <a:blip r:embed="rId3"/>
              <a:stretch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1" name="CaixaDeTexto 30"/>
            <p:cNvSpPr txBox="1"/>
            <p:nvPr/>
          </p:nvSpPr>
          <p:spPr bwMode="auto">
            <a:xfrm>
              <a:off x="2062618" y="5661469"/>
              <a:ext cx="2041676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pt-BR" sz="1100" b="1" dirty="0">
                  <a:solidFill>
                    <a:srgbClr val="1A3B75"/>
                  </a:solidFill>
                  <a:latin typeface="Trebuchet MS"/>
                </a:rPr>
                <a:t>NELSON CÉSIO </a:t>
              </a:r>
              <a:endParaRPr dirty="0"/>
            </a:p>
            <a:p>
              <a:pPr algn="ctr">
                <a:defRPr/>
              </a:pPr>
              <a:r>
                <a:rPr lang="pt-BR" sz="1100" b="1" dirty="0">
                  <a:solidFill>
                    <a:srgbClr val="1A3B75"/>
                  </a:solidFill>
                  <a:latin typeface="Trebuchet MS"/>
                </a:rPr>
                <a:t>Coordenador de Regulação - IGARN</a:t>
              </a:r>
            </a:p>
          </p:txBody>
        </p:sp>
      </p:grpSp>
      <p:sp>
        <p:nvSpPr>
          <p:cNvPr id="33" name="CaixaDeTexto 32"/>
          <p:cNvSpPr txBox="1"/>
          <p:nvPr/>
        </p:nvSpPr>
        <p:spPr bwMode="auto">
          <a:xfrm>
            <a:off x="395536" y="4088287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rgbClr val="2262CE"/>
                </a:solidFill>
              </a:rPr>
              <a:t>Objetivo: </a:t>
            </a:r>
            <a:r>
              <a:rPr lang="pt-BR" sz="2400" dirty="0">
                <a:solidFill>
                  <a:srgbClr val="2262CE"/>
                </a:solidFill>
              </a:rPr>
              <a:t>Conhecer as características físicas do barramento e o empreendedor</a:t>
            </a:r>
            <a:endParaRPr sz="2400" dirty="0"/>
          </a:p>
        </p:txBody>
      </p:sp>
      <p:sp>
        <p:nvSpPr>
          <p:cNvPr id="39" name="CaixaDeTexto 38"/>
          <p:cNvSpPr txBox="1"/>
          <p:nvPr/>
        </p:nvSpPr>
        <p:spPr bwMode="auto">
          <a:xfrm>
            <a:off x="2063531" y="6405318"/>
            <a:ext cx="5022695" cy="30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1400" dirty="0">
                <a:solidFill>
                  <a:srgbClr val="3E7DF2"/>
                </a:solidFill>
                <a:latin typeface="Trebuchet MS"/>
              </a:rPr>
              <a:t>Natal/RN, 12 de Junho de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A37D9-E404-683B-9123-87C5C1329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0620407D-1511-3D20-5B31-073E494DC9EC}"/>
              </a:ext>
            </a:extLst>
          </p:cNvPr>
          <p:cNvSpPr txBox="1"/>
          <p:nvPr/>
        </p:nvSpPr>
        <p:spPr>
          <a:xfrm>
            <a:off x="5566539" y="4634107"/>
            <a:ext cx="3771900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26"/>
              </a:lnSpc>
            </a:pP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  <a:ea typeface="Calibri" panose="020F0502020204030204" pitchFamily="34" charset="0"/>
              </a:rPr>
              <a:t>25.176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Espelhos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água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no RN</a:t>
            </a:r>
          </a:p>
        </p:txBody>
      </p:sp>
      <p:pic>
        <p:nvPicPr>
          <p:cNvPr id="2" name="Imagem 2">
            <a:extLst>
              <a:ext uri="{FF2B5EF4-FFF2-40B4-BE49-F238E27FC236}">
                <a16:creationId xmlns:a16="http://schemas.microsoft.com/office/drawing/2014/main" id="{82AA32A3-9BB3-EDC1-65FD-D105D0C2B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28" y="1943100"/>
            <a:ext cx="5543977" cy="36331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A97D1C-8F34-68E1-6333-4DF30496ADF5}"/>
              </a:ext>
            </a:extLst>
          </p:cNvPr>
          <p:cNvSpPr txBox="1"/>
          <p:nvPr/>
        </p:nvSpPr>
        <p:spPr>
          <a:xfrm>
            <a:off x="5566539" y="5107454"/>
            <a:ext cx="35809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tx2">
                    <a:lumMod val="60000"/>
                    <a:lumOff val="40000"/>
                  </a:schemeClr>
                </a:solidFill>
                <a:ea typeface="Calibri" panose="020F0502020204030204" pitchFamily="34" charset="0"/>
              </a:rPr>
              <a:t>Imagens de satélites Sentinel – 05/2019</a:t>
            </a:r>
          </a:p>
          <a:p>
            <a:endParaRPr lang="pt-BR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pt-B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65% &lt; 0,5 ha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11F28F-13C1-C263-9667-C40D63F7D0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745" t="25000" r="12519" b="12500"/>
          <a:stretch/>
        </p:blipFill>
        <p:spPr>
          <a:xfrm>
            <a:off x="6050315" y="2584749"/>
            <a:ext cx="2798801" cy="1796751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16E2436-7925-AAA9-FAA4-38D293970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221" y="1731325"/>
            <a:ext cx="716003" cy="71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3FB515-A892-BB02-5F3B-E918B144CA13}"/>
              </a:ext>
            </a:extLst>
          </p:cNvPr>
          <p:cNvSpPr txBox="1"/>
          <p:nvPr/>
        </p:nvSpPr>
        <p:spPr>
          <a:xfrm>
            <a:off x="6265223" y="1950288"/>
            <a:ext cx="25838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200" dirty="0"/>
              <a:t>EMPRESA DE PESQUISA AGROPECUÁRIA DO RIO GRANDE DO NORTE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3957A71B-ABD2-D746-9902-F6B19F68F64C}"/>
              </a:ext>
            </a:extLst>
          </p:cNvPr>
          <p:cNvSpPr txBox="1"/>
          <p:nvPr/>
        </p:nvSpPr>
        <p:spPr>
          <a:xfrm>
            <a:off x="579152" y="1068905"/>
            <a:ext cx="7917148" cy="7080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72"/>
              </a:lnSpc>
              <a:spcBef>
                <a:spcPct val="0"/>
              </a:spcBef>
            </a:pPr>
            <a:r>
              <a:rPr lang="en-US" sz="3300" dirty="0" err="1">
                <a:solidFill>
                  <a:srgbClr val="103F93"/>
                </a:solidFill>
                <a:latin typeface="Adam Script"/>
              </a:rPr>
              <a:t>Disponibilidade</a:t>
            </a:r>
            <a:r>
              <a:rPr lang="en-US" sz="3300" dirty="0">
                <a:solidFill>
                  <a:srgbClr val="103F93"/>
                </a:solidFill>
                <a:latin typeface="Adam Script"/>
              </a:rPr>
              <a:t> </a:t>
            </a:r>
            <a:r>
              <a:rPr lang="en-US" sz="3300" dirty="0" err="1">
                <a:solidFill>
                  <a:srgbClr val="103F93"/>
                </a:solidFill>
                <a:latin typeface="Adam Script"/>
              </a:rPr>
              <a:t>hídrica</a:t>
            </a:r>
            <a:r>
              <a:rPr lang="en-US" sz="3300" dirty="0">
                <a:solidFill>
                  <a:srgbClr val="103F93"/>
                </a:solidFill>
                <a:latin typeface="Adam Script"/>
              </a:rPr>
              <a:t> no RN - </a:t>
            </a:r>
            <a:r>
              <a:rPr lang="en-US" sz="3300" dirty="0" err="1">
                <a:solidFill>
                  <a:srgbClr val="103F93"/>
                </a:solidFill>
                <a:latin typeface="Adam Script"/>
              </a:rPr>
              <a:t>açudes</a:t>
            </a:r>
            <a:endParaRPr lang="en-US" sz="3300" dirty="0">
              <a:solidFill>
                <a:srgbClr val="103F93"/>
              </a:solidFill>
              <a:latin typeface="Adam Script"/>
            </a:endParaRPr>
          </a:p>
        </p:txBody>
      </p:sp>
      <p:grpSp>
        <p:nvGrpSpPr>
          <p:cNvPr id="3" name="Grupo 11">
            <a:extLst>
              <a:ext uri="{FF2B5EF4-FFF2-40B4-BE49-F238E27FC236}">
                <a16:creationId xmlns:a16="http://schemas.microsoft.com/office/drawing/2014/main" id="{9853745B-FC7A-2372-5634-BDD18D63AC66}"/>
              </a:ext>
            </a:extLst>
          </p:cNvPr>
          <p:cNvGrpSpPr/>
          <p:nvPr/>
        </p:nvGrpSpPr>
        <p:grpSpPr bwMode="auto">
          <a:xfrm>
            <a:off x="0" y="-27384"/>
            <a:ext cx="9144000" cy="620688"/>
            <a:chOff x="0" y="0"/>
            <a:chExt cx="9144000" cy="620688"/>
          </a:xfrm>
        </p:grpSpPr>
        <p:pic>
          <p:nvPicPr>
            <p:cNvPr id="10" name="Picture 5">
              <a:extLst>
                <a:ext uri="{FF2B5EF4-FFF2-40B4-BE49-F238E27FC236}">
                  <a16:creationId xmlns:a16="http://schemas.microsoft.com/office/drawing/2014/main" id="{0B1F0957-204F-D00C-5292-9F6DD54548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 l="13290" t="20671" r="14498" b="70843"/>
            <a:stretch/>
          </p:blipFill>
          <p:spPr bwMode="auto">
            <a:xfrm>
              <a:off x="0" y="0"/>
              <a:ext cx="9144000" cy="62068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/>
              <a:tailEnd/>
            </a:ln>
          </p:spPr>
        </p:pic>
        <p:pic>
          <p:nvPicPr>
            <p:cNvPr id="11" name="Picture 5">
              <a:extLst>
                <a:ext uri="{FF2B5EF4-FFF2-40B4-BE49-F238E27FC236}">
                  <a16:creationId xmlns:a16="http://schemas.microsoft.com/office/drawing/2014/main" id="{ECB979DA-1A41-319A-2274-5FF9945D96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 l="45415" t="20671" r="34682" b="70843"/>
            <a:stretch/>
          </p:blipFill>
          <p:spPr bwMode="auto">
            <a:xfrm>
              <a:off x="755576" y="0"/>
              <a:ext cx="5832648" cy="59330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/>
              <a:tailEnd/>
            </a:ln>
          </p:spPr>
        </p:pic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E3B69CC4-F561-440B-89C3-327E54C702D0}"/>
                </a:ext>
              </a:extLst>
            </p:cNvPr>
            <p:cNvSpPr txBox="1"/>
            <p:nvPr/>
          </p:nvSpPr>
          <p:spPr bwMode="auto">
            <a:xfrm>
              <a:off x="611560" y="116632"/>
              <a:ext cx="59394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pt-BR" sz="1600" b="1" dirty="0">
                  <a:solidFill>
                    <a:schemeClr val="bg1"/>
                  </a:solidFill>
                </a:rPr>
                <a:t>INSTITUTO DE GESTÃO DE ÁGUAS DO RN - IGARN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117855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A37D9-E404-683B-9123-87C5C1329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6">
            <a:extLst>
              <a:ext uri="{FF2B5EF4-FFF2-40B4-BE49-F238E27FC236}">
                <a16:creationId xmlns:a16="http://schemas.microsoft.com/office/drawing/2014/main" id="{3957A71B-ABD2-D746-9902-F6B19F68F64C}"/>
              </a:ext>
            </a:extLst>
          </p:cNvPr>
          <p:cNvSpPr txBox="1"/>
          <p:nvPr/>
        </p:nvSpPr>
        <p:spPr>
          <a:xfrm>
            <a:off x="539552" y="423795"/>
            <a:ext cx="7917148" cy="7080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72"/>
              </a:lnSpc>
              <a:spcBef>
                <a:spcPct val="0"/>
              </a:spcBef>
            </a:pPr>
            <a:r>
              <a:rPr lang="en-US" sz="3300" dirty="0" err="1">
                <a:solidFill>
                  <a:srgbClr val="103F93"/>
                </a:solidFill>
                <a:latin typeface="Adam Script"/>
              </a:rPr>
              <a:t>Disponibilidade</a:t>
            </a:r>
            <a:r>
              <a:rPr lang="en-US" sz="3300" dirty="0">
                <a:solidFill>
                  <a:srgbClr val="103F93"/>
                </a:solidFill>
                <a:latin typeface="Adam Script"/>
              </a:rPr>
              <a:t> </a:t>
            </a:r>
            <a:r>
              <a:rPr lang="en-US" sz="3300" dirty="0" err="1">
                <a:solidFill>
                  <a:srgbClr val="103F93"/>
                </a:solidFill>
                <a:latin typeface="Adam Script"/>
              </a:rPr>
              <a:t>hídrica</a:t>
            </a:r>
            <a:r>
              <a:rPr lang="en-US" sz="3300" dirty="0">
                <a:solidFill>
                  <a:srgbClr val="103F93"/>
                </a:solidFill>
                <a:latin typeface="Adam Script"/>
              </a:rPr>
              <a:t> no RN – </a:t>
            </a:r>
            <a:r>
              <a:rPr lang="en-US" sz="3300" dirty="0" err="1">
                <a:solidFill>
                  <a:srgbClr val="103F93"/>
                </a:solidFill>
                <a:latin typeface="Adam Script"/>
              </a:rPr>
              <a:t>açudes</a:t>
            </a:r>
            <a:r>
              <a:rPr lang="en-US" sz="3300" dirty="0">
                <a:solidFill>
                  <a:srgbClr val="103F93"/>
                </a:solidFill>
                <a:latin typeface="Adam Script"/>
              </a:rPr>
              <a:t> </a:t>
            </a:r>
            <a:r>
              <a:rPr lang="en-US" sz="3300" dirty="0" err="1">
                <a:solidFill>
                  <a:srgbClr val="103F93"/>
                </a:solidFill>
                <a:latin typeface="Adam Script"/>
              </a:rPr>
              <a:t>Seridó</a:t>
            </a:r>
            <a:endParaRPr lang="en-US" sz="3300" dirty="0">
              <a:solidFill>
                <a:srgbClr val="103F93"/>
              </a:solidFill>
              <a:latin typeface="Adam Script"/>
            </a:endParaRPr>
          </a:p>
        </p:txBody>
      </p:sp>
      <p:grpSp>
        <p:nvGrpSpPr>
          <p:cNvPr id="3" name="Grupo 11">
            <a:extLst>
              <a:ext uri="{FF2B5EF4-FFF2-40B4-BE49-F238E27FC236}">
                <a16:creationId xmlns:a16="http://schemas.microsoft.com/office/drawing/2014/main" id="{9853745B-FC7A-2372-5634-BDD18D63AC66}"/>
              </a:ext>
            </a:extLst>
          </p:cNvPr>
          <p:cNvGrpSpPr/>
          <p:nvPr/>
        </p:nvGrpSpPr>
        <p:grpSpPr bwMode="auto">
          <a:xfrm>
            <a:off x="0" y="-27384"/>
            <a:ext cx="9144000" cy="620688"/>
            <a:chOff x="0" y="0"/>
            <a:chExt cx="9144000" cy="620688"/>
          </a:xfrm>
        </p:grpSpPr>
        <p:pic>
          <p:nvPicPr>
            <p:cNvPr id="10" name="Picture 5">
              <a:extLst>
                <a:ext uri="{FF2B5EF4-FFF2-40B4-BE49-F238E27FC236}">
                  <a16:creationId xmlns:a16="http://schemas.microsoft.com/office/drawing/2014/main" id="{0B1F0957-204F-D00C-5292-9F6DD54548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 l="13290" t="20671" r="14498" b="70843"/>
            <a:stretch/>
          </p:blipFill>
          <p:spPr bwMode="auto">
            <a:xfrm>
              <a:off x="0" y="0"/>
              <a:ext cx="9144000" cy="62068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/>
              <a:tailEnd/>
            </a:ln>
          </p:spPr>
        </p:pic>
        <p:pic>
          <p:nvPicPr>
            <p:cNvPr id="11" name="Picture 5">
              <a:extLst>
                <a:ext uri="{FF2B5EF4-FFF2-40B4-BE49-F238E27FC236}">
                  <a16:creationId xmlns:a16="http://schemas.microsoft.com/office/drawing/2014/main" id="{ECB979DA-1A41-319A-2274-5FF9945D96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 l="45415" t="20671" r="34682" b="70843"/>
            <a:stretch/>
          </p:blipFill>
          <p:spPr bwMode="auto">
            <a:xfrm>
              <a:off x="755576" y="0"/>
              <a:ext cx="5832648" cy="59330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/>
              <a:tailEnd/>
            </a:ln>
          </p:spPr>
        </p:pic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E3B69CC4-F561-440B-89C3-327E54C702D0}"/>
                </a:ext>
              </a:extLst>
            </p:cNvPr>
            <p:cNvSpPr txBox="1"/>
            <p:nvPr/>
          </p:nvSpPr>
          <p:spPr bwMode="auto">
            <a:xfrm>
              <a:off x="611560" y="116632"/>
              <a:ext cx="59394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pt-BR" sz="1600" b="1" dirty="0">
                  <a:solidFill>
                    <a:schemeClr val="bg1"/>
                  </a:solidFill>
                </a:rPr>
                <a:t>INSTITUTO DE GESTÃO DE ÁGUAS DO RN - IGARN</a:t>
              </a:r>
              <a:endParaRPr dirty="0"/>
            </a:p>
          </p:txBody>
        </p:sp>
      </p:grp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27393AFA-D462-D782-8809-08EC23345E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381136"/>
              </p:ext>
            </p:extLst>
          </p:nvPr>
        </p:nvGraphicFramePr>
        <p:xfrm>
          <a:off x="899592" y="1122153"/>
          <a:ext cx="7632848" cy="5523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2704">
                  <a:extLst>
                    <a:ext uri="{9D8B030D-6E8A-4147-A177-3AD203B41FA5}">
                      <a16:colId xmlns:a16="http://schemas.microsoft.com/office/drawing/2014/main" val="1346234180"/>
                    </a:ext>
                  </a:extLst>
                </a:gridCol>
                <a:gridCol w="1167089">
                  <a:extLst>
                    <a:ext uri="{9D8B030D-6E8A-4147-A177-3AD203B41FA5}">
                      <a16:colId xmlns:a16="http://schemas.microsoft.com/office/drawing/2014/main" val="3463463033"/>
                    </a:ext>
                  </a:extLst>
                </a:gridCol>
                <a:gridCol w="1069670">
                  <a:extLst>
                    <a:ext uri="{9D8B030D-6E8A-4147-A177-3AD203B41FA5}">
                      <a16:colId xmlns:a16="http://schemas.microsoft.com/office/drawing/2014/main" val="3501474080"/>
                    </a:ext>
                  </a:extLst>
                </a:gridCol>
                <a:gridCol w="1042373">
                  <a:extLst>
                    <a:ext uri="{9D8B030D-6E8A-4147-A177-3AD203B41FA5}">
                      <a16:colId xmlns:a16="http://schemas.microsoft.com/office/drawing/2014/main" val="1886456948"/>
                    </a:ext>
                  </a:extLst>
                </a:gridCol>
                <a:gridCol w="1273089">
                  <a:extLst>
                    <a:ext uri="{9D8B030D-6E8A-4147-A177-3AD203B41FA5}">
                      <a16:colId xmlns:a16="http://schemas.microsoft.com/office/drawing/2014/main" val="3842039699"/>
                    </a:ext>
                  </a:extLst>
                </a:gridCol>
                <a:gridCol w="1237923">
                  <a:extLst>
                    <a:ext uri="{9D8B030D-6E8A-4147-A177-3AD203B41FA5}">
                      <a16:colId xmlns:a16="http://schemas.microsoft.com/office/drawing/2014/main" val="863296514"/>
                    </a:ext>
                  </a:extLst>
                </a:gridCol>
              </a:tblGrid>
              <a:tr h="578655">
                <a:tc>
                  <a:txBody>
                    <a:bodyPr/>
                    <a:lstStyle/>
                    <a:p>
                      <a:pPr algn="just" fontAlgn="auto"/>
                      <a:r>
                        <a:rPr lang="pt-BR" sz="1300" u="none" strike="noStrike" dirty="0">
                          <a:effectLst/>
                        </a:rPr>
                        <a:t>Municípios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pt-BR" sz="1300" u="none" strike="noStrike" dirty="0">
                          <a:effectLst/>
                        </a:rPr>
                        <a:t>Número de espelhos </a:t>
                      </a:r>
                      <a:r>
                        <a:rPr lang="pt-BR" sz="1300" u="none" strike="noStrike" dirty="0" err="1">
                          <a:effectLst/>
                        </a:rPr>
                        <a:t>dágua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pt-BR" sz="1300" u="none" strike="noStrike">
                          <a:effectLst/>
                        </a:rPr>
                        <a:t>Área dos espelhos dágua(ha)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pt-BR" sz="1300" u="none" strike="noStrike">
                          <a:effectLst/>
                        </a:rPr>
                        <a:t>Área dos municípios (km2)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pt-BR" sz="1300" u="none" strike="noStrike" dirty="0">
                          <a:effectLst/>
                        </a:rPr>
                        <a:t>% (área espelhos </a:t>
                      </a:r>
                      <a:r>
                        <a:rPr lang="pt-BR" sz="1300" u="none" strike="noStrike" dirty="0" err="1">
                          <a:effectLst/>
                        </a:rPr>
                        <a:t>dágua</a:t>
                      </a:r>
                      <a:r>
                        <a:rPr lang="pt-BR" sz="1300" u="none" strike="noStrike" dirty="0">
                          <a:effectLst/>
                        </a:rPr>
                        <a:t> por área do município)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pt-BR" sz="1300" u="none" strike="noStrike" dirty="0">
                          <a:effectLst/>
                        </a:rPr>
                        <a:t>%(</a:t>
                      </a:r>
                      <a:r>
                        <a:rPr lang="pt-BR" sz="1300" u="none" strike="noStrike" dirty="0" err="1">
                          <a:effectLst/>
                        </a:rPr>
                        <a:t>quant</a:t>
                      </a:r>
                      <a:r>
                        <a:rPr lang="pt-BR" sz="1300" u="none" strike="noStrike" dirty="0">
                          <a:effectLst/>
                        </a:rPr>
                        <a:t> açudes/área do </a:t>
                      </a:r>
                      <a:r>
                        <a:rPr lang="pt-BR" sz="1300" u="none" strike="noStrike" dirty="0" err="1">
                          <a:effectLst/>
                        </a:rPr>
                        <a:t>municipio</a:t>
                      </a:r>
                      <a:r>
                        <a:rPr lang="pt-BR" sz="1300" u="none" strike="noStrike" dirty="0">
                          <a:effectLst/>
                        </a:rPr>
                        <a:t> km2)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025110"/>
                  </a:ext>
                </a:extLst>
              </a:tr>
              <a:tr h="1764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Timbaúba dos Batistas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193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556,4685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135,456</a:t>
                      </a:r>
                      <a:endParaRPr lang="pt-BR" sz="1300" b="1" i="0" u="none" strike="noStrike">
                        <a:solidFill>
                          <a:srgbClr val="2021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4,10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1,42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819769"/>
                  </a:ext>
                </a:extLst>
              </a:tr>
              <a:tr h="1764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Cruzeta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401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558,9121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295,83</a:t>
                      </a:r>
                      <a:endParaRPr lang="pt-BR" sz="1300" b="1" i="0" u="none" strike="noStrike">
                        <a:solidFill>
                          <a:srgbClr val="2021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1,89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1,36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157104"/>
                  </a:ext>
                </a:extLst>
              </a:tr>
              <a:tr h="1764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Jardim de Piranhas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389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865,114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330,53</a:t>
                      </a:r>
                      <a:endParaRPr lang="pt-BR" sz="1300" b="1" i="0" u="none" strike="noStrike">
                        <a:solidFill>
                          <a:srgbClr val="2021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2,62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1,18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548061"/>
                  </a:ext>
                </a:extLst>
              </a:tr>
              <a:tr h="1764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Jardim do Seridó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427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324,1493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367,645</a:t>
                      </a:r>
                      <a:endParaRPr lang="pt-BR" sz="1300" b="1" i="0" u="none" strike="noStrike">
                        <a:solidFill>
                          <a:srgbClr val="2021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0,88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1,16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280899"/>
                  </a:ext>
                </a:extLst>
              </a:tr>
              <a:tr h="1764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São Vicente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197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247,738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197,817</a:t>
                      </a:r>
                      <a:endParaRPr lang="pt-BR" sz="1300" b="1" i="0" u="none" strike="noStrike">
                        <a:solidFill>
                          <a:srgbClr val="2021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1,25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 dirty="0">
                          <a:effectLst/>
                        </a:rPr>
                        <a:t>1,00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65779"/>
                  </a:ext>
                </a:extLst>
              </a:tr>
              <a:tr h="1764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São José do Seridó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170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107,4655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174,505</a:t>
                      </a:r>
                      <a:endParaRPr lang="pt-BR" sz="1300" b="0" i="0" u="none" strike="noStrike" dirty="0">
                        <a:solidFill>
                          <a:srgbClr val="2021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0,62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 dirty="0">
                          <a:effectLst/>
                        </a:rPr>
                        <a:t>0,97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9547862"/>
                  </a:ext>
                </a:extLst>
              </a:tr>
              <a:tr h="1764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Serra Negra do Norte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539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1537,861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562,396</a:t>
                      </a:r>
                      <a:endParaRPr lang="pt-BR" sz="1300" b="0" i="0" u="none" strike="noStrike" dirty="0">
                        <a:solidFill>
                          <a:srgbClr val="2021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2,74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0,96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8860814"/>
                  </a:ext>
                </a:extLst>
              </a:tr>
              <a:tr h="1764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Currais Novos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822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1022,761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864,349</a:t>
                      </a:r>
                      <a:endParaRPr lang="pt-BR" sz="1300" b="0" i="0" u="none" strike="noStrike" dirty="0">
                        <a:solidFill>
                          <a:srgbClr val="2021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1,18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0,95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8805149"/>
                  </a:ext>
                </a:extLst>
              </a:tr>
              <a:tr h="1764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São João do Sabugi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261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1158,283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277,011</a:t>
                      </a:r>
                      <a:endParaRPr lang="pt-BR" sz="1300" b="0" i="0" u="none" strike="noStrike" dirty="0">
                        <a:solidFill>
                          <a:srgbClr val="2021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4,18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0,94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2792391"/>
                  </a:ext>
                </a:extLst>
              </a:tr>
              <a:tr h="1764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Ouro Branco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231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144,7933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253,21</a:t>
                      </a:r>
                      <a:endParaRPr lang="pt-BR" sz="1300" b="0" i="0" u="none" strike="noStrike" dirty="0">
                        <a:solidFill>
                          <a:srgbClr val="2021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0,57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0,91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2618251"/>
                  </a:ext>
                </a:extLst>
              </a:tr>
              <a:tr h="1764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São Fernando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350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1172,453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404,427</a:t>
                      </a:r>
                      <a:endParaRPr lang="pt-BR" sz="1300" b="0" i="0" u="none" strike="noStrike">
                        <a:solidFill>
                          <a:srgbClr val="2021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2,90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0,87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023484"/>
                  </a:ext>
                </a:extLst>
              </a:tr>
              <a:tr h="1764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Caicó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1007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1813,756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1228,58</a:t>
                      </a:r>
                      <a:endParaRPr lang="pt-BR" sz="1300" b="0" i="0" u="none" strike="noStrike">
                        <a:solidFill>
                          <a:srgbClr val="2021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1,48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0,82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301251"/>
                  </a:ext>
                </a:extLst>
              </a:tr>
              <a:tr h="1764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Florânia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392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470,5543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504,797</a:t>
                      </a:r>
                      <a:endParaRPr lang="pt-BR" sz="1300" b="0" i="0" u="none" strike="noStrike">
                        <a:solidFill>
                          <a:srgbClr val="2021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0,93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0,78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0064713"/>
                  </a:ext>
                </a:extLst>
              </a:tr>
              <a:tr h="1764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Jucurutu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706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1162,804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933,73</a:t>
                      </a:r>
                      <a:endParaRPr lang="pt-BR" sz="1300" b="0" i="0" u="none" strike="noStrike">
                        <a:solidFill>
                          <a:srgbClr val="2021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1,25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0,76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873251"/>
                  </a:ext>
                </a:extLst>
              </a:tr>
              <a:tr h="1764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Santana do Matos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944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1810,056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1425,36</a:t>
                      </a:r>
                      <a:endParaRPr lang="pt-BR" sz="1300" b="0" i="0" u="none" strike="noStrike">
                        <a:solidFill>
                          <a:srgbClr val="2021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1,27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 dirty="0">
                          <a:effectLst/>
                        </a:rPr>
                        <a:t>0,66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1460568"/>
                  </a:ext>
                </a:extLst>
              </a:tr>
              <a:tr h="1764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Acari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401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545,8979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608,466</a:t>
                      </a:r>
                      <a:endParaRPr lang="pt-BR" sz="1300" b="0" i="0" u="none" strike="noStrike">
                        <a:solidFill>
                          <a:srgbClr val="2021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0,90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 dirty="0">
                          <a:effectLst/>
                        </a:rPr>
                        <a:t>0,66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4674052"/>
                  </a:ext>
                </a:extLst>
              </a:tr>
              <a:tr h="1764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Carnaúba dos Dantas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129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43,9629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246,308</a:t>
                      </a:r>
                      <a:endParaRPr lang="pt-BR" sz="1300" b="0" i="0" u="none" strike="noStrike">
                        <a:solidFill>
                          <a:srgbClr val="2021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0,18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 dirty="0">
                          <a:effectLst/>
                        </a:rPr>
                        <a:t>0,52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0520694"/>
                  </a:ext>
                </a:extLst>
              </a:tr>
              <a:tr h="1764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Tenente Laurentino Cruz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34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8,795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68,556</a:t>
                      </a:r>
                      <a:endParaRPr lang="pt-BR" sz="1300" b="0" i="0" u="none" strike="noStrike">
                        <a:solidFill>
                          <a:srgbClr val="2021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0,13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 dirty="0">
                          <a:effectLst/>
                        </a:rPr>
                        <a:t>0,50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2523391"/>
                  </a:ext>
                </a:extLst>
              </a:tr>
              <a:tr h="1764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Parelhas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254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738,3286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513,507</a:t>
                      </a:r>
                      <a:endParaRPr lang="pt-BR" sz="1300" b="0" i="0" u="none" strike="noStrike">
                        <a:solidFill>
                          <a:srgbClr val="2021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1,44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 dirty="0">
                          <a:effectLst/>
                        </a:rPr>
                        <a:t>0,49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8283535"/>
                  </a:ext>
                </a:extLst>
              </a:tr>
              <a:tr h="1764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São Rafael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227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386,1581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469,101</a:t>
                      </a:r>
                      <a:endParaRPr lang="pt-BR" sz="1300" b="0" i="0" u="none" strike="noStrike">
                        <a:solidFill>
                          <a:srgbClr val="2021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0,82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 dirty="0">
                          <a:effectLst/>
                        </a:rPr>
                        <a:t>0,48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9550408"/>
                  </a:ext>
                </a:extLst>
              </a:tr>
              <a:tr h="1764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Equador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114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49,0473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264,985</a:t>
                      </a:r>
                      <a:endParaRPr lang="pt-BR" sz="1300" b="0" i="0" u="none" strike="noStrike">
                        <a:solidFill>
                          <a:srgbClr val="2021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0,19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 dirty="0">
                          <a:effectLst/>
                        </a:rPr>
                        <a:t>0,43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4358659"/>
                  </a:ext>
                </a:extLst>
              </a:tr>
              <a:tr h="1764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Cerro Corá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167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157,4603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393,573</a:t>
                      </a:r>
                      <a:endParaRPr lang="pt-BR" sz="1300" b="0" i="0" u="none" strike="noStrike">
                        <a:solidFill>
                          <a:srgbClr val="2021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0,40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 dirty="0">
                          <a:effectLst/>
                        </a:rPr>
                        <a:t>0,42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9767812"/>
                  </a:ext>
                </a:extLst>
              </a:tr>
              <a:tr h="1764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Santana do Seridó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51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28,8781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188,403</a:t>
                      </a:r>
                      <a:endParaRPr lang="pt-BR" sz="1300" b="0" i="0" u="none" strike="noStrike">
                        <a:solidFill>
                          <a:srgbClr val="2021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0,15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 dirty="0">
                          <a:effectLst/>
                        </a:rPr>
                        <a:t>0,27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5641946"/>
                  </a:ext>
                </a:extLst>
              </a:tr>
              <a:tr h="1764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Lagoa Nova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10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4,2605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176,302</a:t>
                      </a:r>
                      <a:endParaRPr lang="pt-BR" sz="1300" b="0" i="0" u="none" strike="noStrike">
                        <a:solidFill>
                          <a:srgbClr val="2021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0,02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 dirty="0">
                          <a:effectLst/>
                        </a:rPr>
                        <a:t>0,06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0133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1155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A37D9-E404-683B-9123-87C5C1329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6">
            <a:extLst>
              <a:ext uri="{FF2B5EF4-FFF2-40B4-BE49-F238E27FC236}">
                <a16:creationId xmlns:a16="http://schemas.microsoft.com/office/drawing/2014/main" id="{3957A71B-ABD2-D746-9902-F6B19F68F64C}"/>
              </a:ext>
            </a:extLst>
          </p:cNvPr>
          <p:cNvSpPr txBox="1"/>
          <p:nvPr/>
        </p:nvSpPr>
        <p:spPr>
          <a:xfrm>
            <a:off x="539552" y="423795"/>
            <a:ext cx="7917148" cy="7080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72"/>
              </a:lnSpc>
              <a:spcBef>
                <a:spcPct val="0"/>
              </a:spcBef>
            </a:pPr>
            <a:r>
              <a:rPr lang="en-US" sz="3300" dirty="0" err="1">
                <a:solidFill>
                  <a:srgbClr val="103F93"/>
                </a:solidFill>
                <a:latin typeface="Adam Script"/>
              </a:rPr>
              <a:t>Disponibilidade</a:t>
            </a:r>
            <a:r>
              <a:rPr lang="en-US" sz="3300" dirty="0">
                <a:solidFill>
                  <a:srgbClr val="103F93"/>
                </a:solidFill>
                <a:latin typeface="Adam Script"/>
              </a:rPr>
              <a:t> </a:t>
            </a:r>
            <a:r>
              <a:rPr lang="en-US" sz="3300" dirty="0" err="1">
                <a:solidFill>
                  <a:srgbClr val="103F93"/>
                </a:solidFill>
                <a:latin typeface="Adam Script"/>
              </a:rPr>
              <a:t>hídrica</a:t>
            </a:r>
            <a:r>
              <a:rPr lang="en-US" sz="3300" dirty="0">
                <a:solidFill>
                  <a:srgbClr val="103F93"/>
                </a:solidFill>
                <a:latin typeface="Adam Script"/>
              </a:rPr>
              <a:t> no RN – </a:t>
            </a:r>
            <a:r>
              <a:rPr lang="en-US" sz="3300" dirty="0" err="1">
                <a:solidFill>
                  <a:srgbClr val="103F93"/>
                </a:solidFill>
                <a:latin typeface="Adam Script"/>
              </a:rPr>
              <a:t>açudes</a:t>
            </a:r>
            <a:r>
              <a:rPr lang="en-US" sz="3300" dirty="0">
                <a:solidFill>
                  <a:srgbClr val="103F93"/>
                </a:solidFill>
                <a:latin typeface="Adam Script"/>
              </a:rPr>
              <a:t> </a:t>
            </a:r>
            <a:r>
              <a:rPr lang="en-US" sz="3300" dirty="0" err="1">
                <a:solidFill>
                  <a:srgbClr val="103F93"/>
                </a:solidFill>
                <a:latin typeface="Adam Script"/>
              </a:rPr>
              <a:t>oeste</a:t>
            </a:r>
            <a:endParaRPr lang="en-US" sz="3300" dirty="0">
              <a:solidFill>
                <a:srgbClr val="103F93"/>
              </a:solidFill>
              <a:latin typeface="Adam Script"/>
            </a:endParaRPr>
          </a:p>
        </p:txBody>
      </p:sp>
      <p:grpSp>
        <p:nvGrpSpPr>
          <p:cNvPr id="3" name="Grupo 11">
            <a:extLst>
              <a:ext uri="{FF2B5EF4-FFF2-40B4-BE49-F238E27FC236}">
                <a16:creationId xmlns:a16="http://schemas.microsoft.com/office/drawing/2014/main" id="{9853745B-FC7A-2372-5634-BDD18D63AC66}"/>
              </a:ext>
            </a:extLst>
          </p:cNvPr>
          <p:cNvGrpSpPr/>
          <p:nvPr/>
        </p:nvGrpSpPr>
        <p:grpSpPr bwMode="auto">
          <a:xfrm>
            <a:off x="0" y="-27384"/>
            <a:ext cx="9144000" cy="620688"/>
            <a:chOff x="0" y="0"/>
            <a:chExt cx="9144000" cy="620688"/>
          </a:xfrm>
        </p:grpSpPr>
        <p:pic>
          <p:nvPicPr>
            <p:cNvPr id="10" name="Picture 5">
              <a:extLst>
                <a:ext uri="{FF2B5EF4-FFF2-40B4-BE49-F238E27FC236}">
                  <a16:creationId xmlns:a16="http://schemas.microsoft.com/office/drawing/2014/main" id="{0B1F0957-204F-D00C-5292-9F6DD54548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 l="13290" t="20671" r="14498" b="70843"/>
            <a:stretch/>
          </p:blipFill>
          <p:spPr bwMode="auto">
            <a:xfrm>
              <a:off x="0" y="0"/>
              <a:ext cx="9144000" cy="62068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/>
              <a:tailEnd/>
            </a:ln>
          </p:spPr>
        </p:pic>
        <p:pic>
          <p:nvPicPr>
            <p:cNvPr id="11" name="Picture 5">
              <a:extLst>
                <a:ext uri="{FF2B5EF4-FFF2-40B4-BE49-F238E27FC236}">
                  <a16:creationId xmlns:a16="http://schemas.microsoft.com/office/drawing/2014/main" id="{ECB979DA-1A41-319A-2274-5FF9945D96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 l="45415" t="20671" r="34682" b="70843"/>
            <a:stretch/>
          </p:blipFill>
          <p:spPr bwMode="auto">
            <a:xfrm>
              <a:off x="755576" y="0"/>
              <a:ext cx="5832648" cy="59330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/>
              <a:tailEnd/>
            </a:ln>
          </p:spPr>
        </p:pic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E3B69CC4-F561-440B-89C3-327E54C702D0}"/>
                </a:ext>
              </a:extLst>
            </p:cNvPr>
            <p:cNvSpPr txBox="1"/>
            <p:nvPr/>
          </p:nvSpPr>
          <p:spPr bwMode="auto">
            <a:xfrm>
              <a:off x="611560" y="116632"/>
              <a:ext cx="59394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pt-BR" sz="1600" b="1" dirty="0">
                  <a:solidFill>
                    <a:schemeClr val="bg1"/>
                  </a:solidFill>
                </a:rPr>
                <a:t>INSTITUTO DE GESTÃO DE ÁGUAS DO RN - IGARN</a:t>
              </a:r>
              <a:endParaRPr dirty="0"/>
            </a:p>
          </p:txBody>
        </p:sp>
      </p:grp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458AB3F0-7DC7-CE9B-0B25-9374810A6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971692"/>
              </p:ext>
            </p:extLst>
          </p:nvPr>
        </p:nvGraphicFramePr>
        <p:xfrm>
          <a:off x="899592" y="1268759"/>
          <a:ext cx="7632848" cy="47027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9325">
                  <a:extLst>
                    <a:ext uri="{9D8B030D-6E8A-4147-A177-3AD203B41FA5}">
                      <a16:colId xmlns:a16="http://schemas.microsoft.com/office/drawing/2014/main" val="90150350"/>
                    </a:ext>
                  </a:extLst>
                </a:gridCol>
                <a:gridCol w="990420">
                  <a:extLst>
                    <a:ext uri="{9D8B030D-6E8A-4147-A177-3AD203B41FA5}">
                      <a16:colId xmlns:a16="http://schemas.microsoft.com/office/drawing/2014/main" val="1353019634"/>
                    </a:ext>
                  </a:extLst>
                </a:gridCol>
                <a:gridCol w="990420">
                  <a:extLst>
                    <a:ext uri="{9D8B030D-6E8A-4147-A177-3AD203B41FA5}">
                      <a16:colId xmlns:a16="http://schemas.microsoft.com/office/drawing/2014/main" val="377795708"/>
                    </a:ext>
                  </a:extLst>
                </a:gridCol>
                <a:gridCol w="1056419">
                  <a:extLst>
                    <a:ext uri="{9D8B030D-6E8A-4147-A177-3AD203B41FA5}">
                      <a16:colId xmlns:a16="http://schemas.microsoft.com/office/drawing/2014/main" val="155218965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961409617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669606806"/>
                    </a:ext>
                  </a:extLst>
                </a:gridCol>
              </a:tblGrid>
              <a:tr h="1440161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800" u="none" strike="noStrike" dirty="0">
                          <a:effectLst/>
                        </a:rPr>
                        <a:t>Municípios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800" u="none" strike="noStrike" dirty="0">
                          <a:effectLst/>
                        </a:rPr>
                        <a:t>Número de espelhos </a:t>
                      </a:r>
                      <a:r>
                        <a:rPr lang="pt-BR" sz="1800" u="none" strike="noStrike" dirty="0" err="1">
                          <a:effectLst/>
                        </a:rPr>
                        <a:t>dágua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800" u="none" strike="noStrike" dirty="0">
                          <a:effectLst/>
                        </a:rPr>
                        <a:t>Área dos espelhos </a:t>
                      </a:r>
                      <a:r>
                        <a:rPr lang="pt-BR" sz="1800" u="none" strike="noStrike" dirty="0" err="1">
                          <a:effectLst/>
                        </a:rPr>
                        <a:t>dágua</a:t>
                      </a:r>
                      <a:r>
                        <a:rPr lang="pt-BR" sz="1800" u="none" strike="noStrike" dirty="0">
                          <a:effectLst/>
                        </a:rPr>
                        <a:t>(ha)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800" u="none" strike="noStrike">
                          <a:effectLst/>
                        </a:rPr>
                        <a:t>Área dos municípios (km2)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800" u="none" strike="noStrike" dirty="0">
                          <a:effectLst/>
                        </a:rPr>
                        <a:t>% (área espelhos </a:t>
                      </a:r>
                      <a:r>
                        <a:rPr lang="pt-BR" sz="1800" u="none" strike="noStrike" dirty="0" err="1">
                          <a:effectLst/>
                        </a:rPr>
                        <a:t>dágua</a:t>
                      </a:r>
                      <a:r>
                        <a:rPr lang="pt-BR" sz="1800" u="none" strike="noStrike" dirty="0">
                          <a:effectLst/>
                        </a:rPr>
                        <a:t> por área do município)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800" u="none" strike="noStrike" dirty="0">
                          <a:effectLst/>
                        </a:rPr>
                        <a:t>%(</a:t>
                      </a:r>
                      <a:r>
                        <a:rPr lang="pt-BR" sz="1800" u="none" strike="noStrike" dirty="0" err="1">
                          <a:effectLst/>
                        </a:rPr>
                        <a:t>quant</a:t>
                      </a:r>
                      <a:r>
                        <a:rPr lang="pt-BR" sz="1800" u="none" strike="noStrike" dirty="0">
                          <a:effectLst/>
                        </a:rPr>
                        <a:t> açudes/área do município km2)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0312054"/>
                  </a:ext>
                </a:extLst>
              </a:tr>
              <a:tr h="3262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>
                          <a:effectLst/>
                        </a:rPr>
                        <a:t>Rafael Fernandes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>
                          <a:effectLst/>
                        </a:rPr>
                        <a:t>177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41,0369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>
                          <a:effectLst/>
                        </a:rPr>
                        <a:t>78,231</a:t>
                      </a:r>
                      <a:endParaRPr lang="pt-BR" sz="1800" b="0" i="0" u="none" strike="noStrike">
                        <a:solidFill>
                          <a:srgbClr val="2021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>
                          <a:effectLst/>
                        </a:rPr>
                        <a:t>0,52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2,26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782608"/>
                  </a:ext>
                </a:extLst>
              </a:tr>
              <a:tr h="3262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>
                          <a:effectLst/>
                        </a:rPr>
                        <a:t>Tenente Ananias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>
                          <a:effectLst/>
                        </a:rPr>
                        <a:t>497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>
                          <a:effectLst/>
                        </a:rPr>
                        <a:t>382,628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223,671</a:t>
                      </a:r>
                      <a:endParaRPr lang="pt-BR" sz="1800" b="0" i="0" u="none" strike="noStrike" dirty="0">
                        <a:solidFill>
                          <a:srgbClr val="2021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>
                          <a:effectLst/>
                        </a:rPr>
                        <a:t>1,71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2,22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7803"/>
                  </a:ext>
                </a:extLst>
              </a:tr>
              <a:tr h="3262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>
                          <a:effectLst/>
                        </a:rPr>
                        <a:t>Paraná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>
                          <a:effectLst/>
                        </a:rPr>
                        <a:t>174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>
                          <a:effectLst/>
                        </a:rPr>
                        <a:t>102,821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81,39</a:t>
                      </a:r>
                      <a:endParaRPr lang="pt-BR" sz="1800" b="0" i="0" u="none" strike="noStrike" dirty="0">
                        <a:solidFill>
                          <a:srgbClr val="2021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>
                          <a:effectLst/>
                        </a:rPr>
                        <a:t>1,26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2,14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722399"/>
                  </a:ext>
                </a:extLst>
              </a:tr>
              <a:tr h="3262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>
                          <a:effectLst/>
                        </a:rPr>
                        <a:t>José da Penha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>
                          <a:effectLst/>
                        </a:rPr>
                        <a:t>213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>
                          <a:effectLst/>
                        </a:rPr>
                        <a:t>187,245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>
                          <a:effectLst/>
                        </a:rPr>
                        <a:t>117,635</a:t>
                      </a:r>
                      <a:endParaRPr lang="pt-BR" sz="1800" b="0" i="0" u="none" strike="noStrike">
                        <a:solidFill>
                          <a:srgbClr val="2021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1,59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1,81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53800"/>
                  </a:ext>
                </a:extLst>
              </a:tr>
              <a:tr h="3262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>
                          <a:effectLst/>
                        </a:rPr>
                        <a:t>Montanhas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>
                          <a:effectLst/>
                        </a:rPr>
                        <a:t>148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>
                          <a:effectLst/>
                        </a:rPr>
                        <a:t>49,3292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>
                          <a:effectLst/>
                        </a:rPr>
                        <a:t>82,214</a:t>
                      </a:r>
                      <a:endParaRPr lang="pt-BR" sz="1800" b="0" i="0" u="none" strike="noStrike">
                        <a:solidFill>
                          <a:srgbClr val="2021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0,60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1,80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5176784"/>
                  </a:ext>
                </a:extLst>
              </a:tr>
              <a:tr h="3262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>
                          <a:effectLst/>
                        </a:rPr>
                        <a:t>Major Sales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>
                          <a:effectLst/>
                        </a:rPr>
                        <a:t>57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>
                          <a:effectLst/>
                        </a:rPr>
                        <a:t>19,6076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>
                          <a:effectLst/>
                        </a:rPr>
                        <a:t>31,971</a:t>
                      </a:r>
                      <a:endParaRPr lang="pt-BR" sz="1800" b="0" i="0" u="none" strike="noStrike">
                        <a:solidFill>
                          <a:srgbClr val="2021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0,62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1,78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2650718"/>
                  </a:ext>
                </a:extLst>
              </a:tr>
              <a:tr h="3262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>
                          <a:effectLst/>
                        </a:rPr>
                        <a:t>São Francisco do Oeste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>
                          <a:effectLst/>
                        </a:rPr>
                        <a:t>131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>
                          <a:effectLst/>
                        </a:rPr>
                        <a:t>122,267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>
                          <a:effectLst/>
                        </a:rPr>
                        <a:t>75,588</a:t>
                      </a:r>
                      <a:endParaRPr lang="pt-BR" sz="1800" b="0" i="0" u="none" strike="noStrike">
                        <a:solidFill>
                          <a:srgbClr val="2021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1,62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1,73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6344486"/>
                  </a:ext>
                </a:extLst>
              </a:tr>
              <a:tr h="3262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>
                          <a:effectLst/>
                        </a:rPr>
                        <a:t>Água Nova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>
                          <a:effectLst/>
                        </a:rPr>
                        <a:t>81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>
                          <a:effectLst/>
                        </a:rPr>
                        <a:t>25,1713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>
                          <a:effectLst/>
                        </a:rPr>
                        <a:t>50,684</a:t>
                      </a:r>
                      <a:endParaRPr lang="pt-BR" sz="1800" b="0" i="0" u="none" strike="noStrike">
                        <a:solidFill>
                          <a:srgbClr val="2021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0,50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1,60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3426725"/>
                  </a:ext>
                </a:extLst>
              </a:tr>
              <a:tr h="3262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>
                          <a:effectLst/>
                        </a:rPr>
                        <a:t>Jundiá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>
                          <a:effectLst/>
                        </a:rPr>
                        <a:t>69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>
                          <a:effectLst/>
                        </a:rPr>
                        <a:t>32,7823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>
                          <a:effectLst/>
                        </a:rPr>
                        <a:t>44,641</a:t>
                      </a:r>
                      <a:endParaRPr lang="pt-BR" sz="1800" b="0" i="0" u="none" strike="noStrike">
                        <a:solidFill>
                          <a:srgbClr val="2021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>
                          <a:effectLst/>
                        </a:rPr>
                        <a:t>0,76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1,55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898045"/>
                  </a:ext>
                </a:extLst>
              </a:tr>
              <a:tr h="3262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>
                          <a:effectLst/>
                        </a:rPr>
                        <a:t>Várzea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>
                          <a:effectLst/>
                        </a:rPr>
                        <a:t>112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>
                          <a:effectLst/>
                        </a:rPr>
                        <a:t>32,4871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>
                          <a:effectLst/>
                        </a:rPr>
                        <a:t>72,684</a:t>
                      </a:r>
                      <a:endParaRPr lang="pt-BR" sz="1800" b="0" i="0" u="none" strike="noStrike">
                        <a:solidFill>
                          <a:srgbClr val="2021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>
                          <a:effectLst/>
                        </a:rPr>
                        <a:t>0,50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1,54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432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382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A37D9-E404-683B-9123-87C5C1329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6">
            <a:extLst>
              <a:ext uri="{FF2B5EF4-FFF2-40B4-BE49-F238E27FC236}">
                <a16:creationId xmlns:a16="http://schemas.microsoft.com/office/drawing/2014/main" id="{3957A71B-ABD2-D746-9902-F6B19F68F64C}"/>
              </a:ext>
            </a:extLst>
          </p:cNvPr>
          <p:cNvSpPr txBox="1"/>
          <p:nvPr/>
        </p:nvSpPr>
        <p:spPr>
          <a:xfrm>
            <a:off x="539552" y="423795"/>
            <a:ext cx="7917148" cy="7080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72"/>
              </a:lnSpc>
              <a:spcBef>
                <a:spcPct val="0"/>
              </a:spcBef>
            </a:pPr>
            <a:r>
              <a:rPr lang="en-US" sz="3300" dirty="0" err="1">
                <a:solidFill>
                  <a:srgbClr val="103F93"/>
                </a:solidFill>
                <a:latin typeface="Adam Script"/>
              </a:rPr>
              <a:t>Disponibilidade</a:t>
            </a:r>
            <a:r>
              <a:rPr lang="en-US" sz="3300" dirty="0">
                <a:solidFill>
                  <a:srgbClr val="103F93"/>
                </a:solidFill>
                <a:latin typeface="Adam Script"/>
              </a:rPr>
              <a:t> </a:t>
            </a:r>
            <a:r>
              <a:rPr lang="en-US" sz="3300" dirty="0" err="1">
                <a:solidFill>
                  <a:srgbClr val="103F93"/>
                </a:solidFill>
                <a:latin typeface="Adam Script"/>
              </a:rPr>
              <a:t>hídrica</a:t>
            </a:r>
            <a:r>
              <a:rPr lang="en-US" sz="3300" dirty="0">
                <a:solidFill>
                  <a:srgbClr val="103F93"/>
                </a:solidFill>
                <a:latin typeface="Adam Script"/>
              </a:rPr>
              <a:t> no RN - </a:t>
            </a:r>
            <a:r>
              <a:rPr lang="en-US" sz="3300" dirty="0" err="1">
                <a:solidFill>
                  <a:srgbClr val="103F93"/>
                </a:solidFill>
                <a:latin typeface="Adam Script"/>
              </a:rPr>
              <a:t>açudes</a:t>
            </a:r>
            <a:endParaRPr lang="en-US" sz="3300" dirty="0">
              <a:solidFill>
                <a:srgbClr val="103F93"/>
              </a:solidFill>
              <a:latin typeface="Adam Script"/>
            </a:endParaRPr>
          </a:p>
        </p:txBody>
      </p:sp>
      <p:grpSp>
        <p:nvGrpSpPr>
          <p:cNvPr id="3" name="Grupo 11">
            <a:extLst>
              <a:ext uri="{FF2B5EF4-FFF2-40B4-BE49-F238E27FC236}">
                <a16:creationId xmlns:a16="http://schemas.microsoft.com/office/drawing/2014/main" id="{9853745B-FC7A-2372-5634-BDD18D63AC66}"/>
              </a:ext>
            </a:extLst>
          </p:cNvPr>
          <p:cNvGrpSpPr/>
          <p:nvPr/>
        </p:nvGrpSpPr>
        <p:grpSpPr bwMode="auto">
          <a:xfrm>
            <a:off x="0" y="-27384"/>
            <a:ext cx="9144000" cy="620688"/>
            <a:chOff x="0" y="0"/>
            <a:chExt cx="9144000" cy="620688"/>
          </a:xfrm>
        </p:grpSpPr>
        <p:pic>
          <p:nvPicPr>
            <p:cNvPr id="10" name="Picture 5">
              <a:extLst>
                <a:ext uri="{FF2B5EF4-FFF2-40B4-BE49-F238E27FC236}">
                  <a16:creationId xmlns:a16="http://schemas.microsoft.com/office/drawing/2014/main" id="{0B1F0957-204F-D00C-5292-9F6DD54548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 l="13290" t="20671" r="14498" b="70843"/>
            <a:stretch/>
          </p:blipFill>
          <p:spPr bwMode="auto">
            <a:xfrm>
              <a:off x="0" y="0"/>
              <a:ext cx="9144000" cy="62068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/>
              <a:tailEnd/>
            </a:ln>
          </p:spPr>
        </p:pic>
        <p:pic>
          <p:nvPicPr>
            <p:cNvPr id="11" name="Picture 5">
              <a:extLst>
                <a:ext uri="{FF2B5EF4-FFF2-40B4-BE49-F238E27FC236}">
                  <a16:creationId xmlns:a16="http://schemas.microsoft.com/office/drawing/2014/main" id="{ECB979DA-1A41-319A-2274-5FF9945D96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 l="45415" t="20671" r="34682" b="70843"/>
            <a:stretch/>
          </p:blipFill>
          <p:spPr bwMode="auto">
            <a:xfrm>
              <a:off x="755576" y="0"/>
              <a:ext cx="5832648" cy="59330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/>
              <a:tailEnd/>
            </a:ln>
          </p:spPr>
        </p:pic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E3B69CC4-F561-440B-89C3-327E54C702D0}"/>
                </a:ext>
              </a:extLst>
            </p:cNvPr>
            <p:cNvSpPr txBox="1"/>
            <p:nvPr/>
          </p:nvSpPr>
          <p:spPr bwMode="auto">
            <a:xfrm>
              <a:off x="611560" y="116632"/>
              <a:ext cx="59394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pt-BR" sz="1600" b="1" dirty="0">
                  <a:solidFill>
                    <a:schemeClr val="bg1"/>
                  </a:solidFill>
                </a:rPr>
                <a:t>INSTITUTO DE GESTÃO DE ÁGUAS DO RN - IGARN</a:t>
              </a:r>
              <a:endParaRPr dirty="0"/>
            </a:p>
          </p:txBody>
        </p:sp>
      </p:grp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7BF7B311-81D0-3125-33B4-1647052437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950985"/>
              </p:ext>
            </p:extLst>
          </p:nvPr>
        </p:nvGraphicFramePr>
        <p:xfrm>
          <a:off x="539552" y="1116485"/>
          <a:ext cx="8064896" cy="55334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5895">
                  <a:extLst>
                    <a:ext uri="{9D8B030D-6E8A-4147-A177-3AD203B41FA5}">
                      <a16:colId xmlns:a16="http://schemas.microsoft.com/office/drawing/2014/main" val="240646441"/>
                    </a:ext>
                  </a:extLst>
                </a:gridCol>
                <a:gridCol w="1105590">
                  <a:extLst>
                    <a:ext uri="{9D8B030D-6E8A-4147-A177-3AD203B41FA5}">
                      <a16:colId xmlns:a16="http://schemas.microsoft.com/office/drawing/2014/main" val="4100790313"/>
                    </a:ext>
                  </a:extLst>
                </a:gridCol>
                <a:gridCol w="947650">
                  <a:extLst>
                    <a:ext uri="{9D8B030D-6E8A-4147-A177-3AD203B41FA5}">
                      <a16:colId xmlns:a16="http://schemas.microsoft.com/office/drawing/2014/main" val="3421810629"/>
                    </a:ext>
                  </a:extLst>
                </a:gridCol>
                <a:gridCol w="1203551">
                  <a:extLst>
                    <a:ext uri="{9D8B030D-6E8A-4147-A177-3AD203B41FA5}">
                      <a16:colId xmlns:a16="http://schemas.microsoft.com/office/drawing/2014/main" val="760738261"/>
                    </a:ext>
                  </a:extLst>
                </a:gridCol>
                <a:gridCol w="1162508">
                  <a:extLst>
                    <a:ext uri="{9D8B030D-6E8A-4147-A177-3AD203B41FA5}">
                      <a16:colId xmlns:a16="http://schemas.microsoft.com/office/drawing/2014/main" val="2896778756"/>
                    </a:ext>
                  </a:extLst>
                </a:gridCol>
                <a:gridCol w="1162508">
                  <a:extLst>
                    <a:ext uri="{9D8B030D-6E8A-4147-A177-3AD203B41FA5}">
                      <a16:colId xmlns:a16="http://schemas.microsoft.com/office/drawing/2014/main" val="547425903"/>
                    </a:ext>
                  </a:extLst>
                </a:gridCol>
                <a:gridCol w="1017194">
                  <a:extLst>
                    <a:ext uri="{9D8B030D-6E8A-4147-A177-3AD203B41FA5}">
                      <a16:colId xmlns:a16="http://schemas.microsoft.com/office/drawing/2014/main" val="388048635"/>
                    </a:ext>
                  </a:extLst>
                </a:gridCol>
              </a:tblGrid>
              <a:tr h="884384">
                <a:tc>
                  <a:txBody>
                    <a:bodyPr/>
                    <a:lstStyle/>
                    <a:p>
                      <a:pPr algn="just" fontAlgn="auto"/>
                      <a:r>
                        <a:rPr lang="pt-BR" sz="1300" u="none" strike="noStrike" dirty="0">
                          <a:effectLst/>
                        </a:rPr>
                        <a:t>Bacia hidrográfica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pt-BR" sz="1300" u="none" strike="noStrike">
                          <a:effectLst/>
                        </a:rPr>
                        <a:t>Quantidade de espelhos d´água, 2019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pt-BR" sz="1300" u="none" strike="noStrike" dirty="0">
                          <a:effectLst/>
                        </a:rPr>
                        <a:t>Área das bacias hidrográficas(ha)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pt-BR" sz="1300" u="none" strike="noStrike">
                          <a:effectLst/>
                        </a:rPr>
                        <a:t>Área dos espelhos d´água (ha)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pt-BR" sz="1300" u="none" strike="noStrike">
                          <a:effectLst/>
                        </a:rPr>
                        <a:t>Relação da área dos espelhos d´água, com a área da bacia hidrográfica (%)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pt-BR" sz="1300" u="none" strike="noStrike">
                          <a:effectLst/>
                        </a:rPr>
                        <a:t>Relação da quant. dos espelhos d´água, com o total (%)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pt-BR" sz="1300" u="none" strike="noStrike">
                          <a:effectLst/>
                        </a:rPr>
                        <a:t>quant. Açudes/km2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943727"/>
                  </a:ext>
                </a:extLst>
              </a:tr>
              <a:tr h="260113">
                <a:tc>
                  <a:txBody>
                    <a:bodyPr/>
                    <a:lstStyle/>
                    <a:p>
                      <a:pPr algn="just" fontAlgn="auto"/>
                      <a:r>
                        <a:rPr lang="pt-BR" sz="1300" b="1" u="none" strike="noStrike" dirty="0">
                          <a:effectLst/>
                        </a:rPr>
                        <a:t>Apodi-Mossoró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u="none" strike="noStrike" dirty="0">
                          <a:effectLst/>
                        </a:rPr>
                        <a:t>8525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u="none" strike="noStrike" dirty="0">
                          <a:effectLst/>
                        </a:rPr>
                        <a:t>1427600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u="none" strike="noStrike">
                          <a:effectLst/>
                        </a:rPr>
                        <a:t>19626,9501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u="none" strike="noStrike">
                          <a:effectLst/>
                        </a:rPr>
                        <a:t>1,37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u="none" strike="noStrike">
                          <a:effectLst/>
                        </a:rPr>
                        <a:t>33,86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u="none" strike="noStrike">
                          <a:effectLst/>
                        </a:rPr>
                        <a:t>0,597156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605899"/>
                  </a:ext>
                </a:extLst>
              </a:tr>
              <a:tr h="260113">
                <a:tc>
                  <a:txBody>
                    <a:bodyPr/>
                    <a:lstStyle/>
                    <a:p>
                      <a:pPr algn="just" fontAlgn="auto"/>
                      <a:r>
                        <a:rPr lang="pt-BR" sz="1300" b="1" u="none" strike="noStrike" dirty="0" err="1">
                          <a:effectLst/>
                        </a:rPr>
                        <a:t>Pianco</a:t>
                      </a:r>
                      <a:r>
                        <a:rPr lang="pt-BR" sz="1300" b="1" u="none" strike="noStrike" dirty="0">
                          <a:effectLst/>
                        </a:rPr>
                        <a:t>-Piranhas-Açu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u="none" strike="noStrike" dirty="0">
                          <a:effectLst/>
                        </a:rPr>
                        <a:t>10379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u="none" strike="noStrike" dirty="0">
                          <a:effectLst/>
                        </a:rPr>
                        <a:t>1749850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u="none" strike="noStrike" dirty="0">
                          <a:effectLst/>
                        </a:rPr>
                        <a:t>34214,5189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u="none" strike="noStrike" dirty="0">
                          <a:effectLst/>
                        </a:rPr>
                        <a:t>1,96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u="none" strike="noStrike" dirty="0">
                          <a:effectLst/>
                        </a:rPr>
                        <a:t>41,23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u="none" strike="noStrike" dirty="0">
                          <a:effectLst/>
                        </a:rPr>
                        <a:t>0,593137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455735"/>
                  </a:ext>
                </a:extLst>
              </a:tr>
              <a:tr h="130056">
                <a:tc>
                  <a:txBody>
                    <a:bodyPr/>
                    <a:lstStyle/>
                    <a:p>
                      <a:pPr algn="just" fontAlgn="auto"/>
                      <a:r>
                        <a:rPr lang="pt-BR" sz="1300" u="none" strike="noStrike">
                          <a:effectLst/>
                        </a:rPr>
                        <a:t>Boqueirão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12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25050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226,8872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0,91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0,05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0,047904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6489536"/>
                  </a:ext>
                </a:extLst>
              </a:tr>
              <a:tr h="130056">
                <a:tc>
                  <a:txBody>
                    <a:bodyPr/>
                    <a:lstStyle/>
                    <a:p>
                      <a:pPr algn="just" fontAlgn="auto"/>
                      <a:r>
                        <a:rPr lang="pt-BR" sz="1300" u="none" strike="noStrike">
                          <a:effectLst/>
                        </a:rPr>
                        <a:t>Punau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10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44790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77,3009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0,17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0,04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0,022326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242457"/>
                  </a:ext>
                </a:extLst>
              </a:tr>
              <a:tr h="260113">
                <a:tc>
                  <a:txBody>
                    <a:bodyPr/>
                    <a:lstStyle/>
                    <a:p>
                      <a:pPr algn="just" fontAlgn="auto"/>
                      <a:r>
                        <a:rPr lang="pt-BR" sz="1300" u="none" strike="noStrike">
                          <a:effectLst/>
                        </a:rPr>
                        <a:t>Maxaranguape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85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101020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271,27401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0,27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0,34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0,084142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360036"/>
                  </a:ext>
                </a:extLst>
              </a:tr>
              <a:tr h="130056">
                <a:tc>
                  <a:txBody>
                    <a:bodyPr/>
                    <a:lstStyle/>
                    <a:p>
                      <a:pPr algn="just" fontAlgn="auto"/>
                      <a:r>
                        <a:rPr lang="pt-BR" sz="1300" u="none" strike="noStrike">
                          <a:effectLst/>
                        </a:rPr>
                        <a:t>Ceará-Mirim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946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263570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1194,38346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0,45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3,76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0,358918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96429"/>
                  </a:ext>
                </a:extLst>
              </a:tr>
              <a:tr h="130056">
                <a:tc>
                  <a:txBody>
                    <a:bodyPr/>
                    <a:lstStyle/>
                    <a:p>
                      <a:pPr algn="just" fontAlgn="auto"/>
                      <a:r>
                        <a:rPr lang="pt-BR" sz="1300" u="none" strike="noStrike">
                          <a:effectLst/>
                        </a:rPr>
                        <a:t>Doce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78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38780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428,82456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1,11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0,31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0,201135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5719589"/>
                  </a:ext>
                </a:extLst>
              </a:tr>
              <a:tr h="130056">
                <a:tc>
                  <a:txBody>
                    <a:bodyPr/>
                    <a:lstStyle/>
                    <a:p>
                      <a:pPr algn="just" fontAlgn="auto"/>
                      <a:r>
                        <a:rPr lang="pt-BR" sz="1300" u="none" strike="noStrike">
                          <a:effectLst/>
                        </a:rPr>
                        <a:t>Potengi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1741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409300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1493,71605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0,36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6,92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0,425360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9716107"/>
                  </a:ext>
                </a:extLst>
              </a:tr>
              <a:tr h="130056">
                <a:tc>
                  <a:txBody>
                    <a:bodyPr/>
                    <a:lstStyle/>
                    <a:p>
                      <a:pPr algn="just" fontAlgn="auto"/>
                      <a:r>
                        <a:rPr lang="pt-BR" sz="1300" u="none" strike="noStrike">
                          <a:effectLst/>
                        </a:rPr>
                        <a:t>Pirangi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31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45890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157,58909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0,34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0,12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0,067553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1810407"/>
                  </a:ext>
                </a:extLst>
              </a:tr>
              <a:tr h="130056">
                <a:tc>
                  <a:txBody>
                    <a:bodyPr/>
                    <a:lstStyle/>
                    <a:p>
                      <a:pPr algn="just" fontAlgn="auto"/>
                      <a:r>
                        <a:rPr lang="pt-BR" sz="1300" u="none" strike="noStrike">
                          <a:effectLst/>
                        </a:rPr>
                        <a:t>Trairí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908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286740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449,3456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0,16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3,61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0,316663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4927828"/>
                  </a:ext>
                </a:extLst>
              </a:tr>
              <a:tr h="130056">
                <a:tc>
                  <a:txBody>
                    <a:bodyPr/>
                    <a:lstStyle/>
                    <a:p>
                      <a:pPr algn="just" fontAlgn="auto"/>
                      <a:r>
                        <a:rPr lang="pt-BR" sz="1300" u="none" strike="noStrike">
                          <a:effectLst/>
                        </a:rPr>
                        <a:t>Jacu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1234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180550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524,33274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0,29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4,9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0,683467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7937870"/>
                  </a:ext>
                </a:extLst>
              </a:tr>
              <a:tr h="130056">
                <a:tc>
                  <a:txBody>
                    <a:bodyPr/>
                    <a:lstStyle/>
                    <a:p>
                      <a:pPr algn="just" fontAlgn="auto"/>
                      <a:r>
                        <a:rPr lang="pt-BR" sz="1300" u="none" strike="noStrike">
                          <a:effectLst/>
                        </a:rPr>
                        <a:t>Catu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4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20850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14,17765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0,07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0,02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0,019185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8630837"/>
                  </a:ext>
                </a:extLst>
              </a:tr>
              <a:tr h="130056">
                <a:tc>
                  <a:txBody>
                    <a:bodyPr/>
                    <a:lstStyle/>
                    <a:p>
                      <a:pPr algn="just" fontAlgn="auto"/>
                      <a:r>
                        <a:rPr lang="pt-BR" sz="1300" u="none" strike="noStrike">
                          <a:effectLst/>
                        </a:rPr>
                        <a:t>Curimatau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587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83050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194,98896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0,23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2,33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0,706803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304746"/>
                  </a:ext>
                </a:extLst>
              </a:tr>
              <a:tr h="130056">
                <a:tc>
                  <a:txBody>
                    <a:bodyPr/>
                    <a:lstStyle/>
                    <a:p>
                      <a:pPr algn="just" fontAlgn="auto"/>
                      <a:r>
                        <a:rPr lang="pt-BR" sz="1300" u="none" strike="noStrike">
                          <a:effectLst/>
                        </a:rPr>
                        <a:t>Guaju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0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15060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0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0,00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0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0,000000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4843377"/>
                  </a:ext>
                </a:extLst>
              </a:tr>
              <a:tr h="650282">
                <a:tc>
                  <a:txBody>
                    <a:bodyPr/>
                    <a:lstStyle/>
                    <a:p>
                      <a:pPr algn="just" fontAlgn="auto"/>
                      <a:r>
                        <a:rPr lang="pt-BR" sz="1300" u="none" strike="noStrike">
                          <a:effectLst/>
                        </a:rPr>
                        <a:t>Faixa Litorânea Norte de escoamento Difuso - 15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397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573640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2019,32044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1,99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1,58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 dirty="0">
                          <a:effectLst/>
                        </a:rPr>
                        <a:t>0,069207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889614"/>
                  </a:ext>
                </a:extLst>
              </a:tr>
              <a:tr h="650282">
                <a:tc>
                  <a:txBody>
                    <a:bodyPr/>
                    <a:lstStyle/>
                    <a:p>
                      <a:pPr algn="just" fontAlgn="auto"/>
                      <a:r>
                        <a:rPr lang="pt-BR" sz="1300" u="none" strike="noStrike">
                          <a:effectLst/>
                        </a:rPr>
                        <a:t>Faixa Litorânea Leste de escoamento Difuso - 16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239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64940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2582,1259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20,96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0,96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 dirty="0">
                          <a:effectLst/>
                        </a:rPr>
                        <a:t>0,368032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451362"/>
                  </a:ext>
                </a:extLst>
              </a:tr>
              <a:tr h="130056">
                <a:tc>
                  <a:txBody>
                    <a:bodyPr/>
                    <a:lstStyle/>
                    <a:p>
                      <a:pPr algn="just" fontAlgn="auto"/>
                      <a:r>
                        <a:rPr lang="pt-BR" sz="1300" u="none" strike="noStrike">
                          <a:effectLst/>
                        </a:rPr>
                        <a:t>Total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25176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5330680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63475,7355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1,19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100,03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 dirty="0">
                          <a:effectLst/>
                        </a:rPr>
                        <a:t>0,472285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3" marR="6503" marT="65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6485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2193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A37D9-E404-683B-9123-87C5C1329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6">
            <a:extLst>
              <a:ext uri="{FF2B5EF4-FFF2-40B4-BE49-F238E27FC236}">
                <a16:creationId xmlns:a16="http://schemas.microsoft.com/office/drawing/2014/main" id="{3957A71B-ABD2-D746-9902-F6B19F68F64C}"/>
              </a:ext>
            </a:extLst>
          </p:cNvPr>
          <p:cNvSpPr txBox="1"/>
          <p:nvPr/>
        </p:nvSpPr>
        <p:spPr>
          <a:xfrm>
            <a:off x="539552" y="423795"/>
            <a:ext cx="7917148" cy="7080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72"/>
              </a:lnSpc>
              <a:spcBef>
                <a:spcPct val="0"/>
              </a:spcBef>
            </a:pPr>
            <a:r>
              <a:rPr lang="en-US" sz="3300" dirty="0" err="1">
                <a:solidFill>
                  <a:srgbClr val="103F93"/>
                </a:solidFill>
                <a:latin typeface="Adam Script"/>
              </a:rPr>
              <a:t>Disponibilidade</a:t>
            </a:r>
            <a:r>
              <a:rPr lang="en-US" sz="3300" dirty="0">
                <a:solidFill>
                  <a:srgbClr val="103F93"/>
                </a:solidFill>
                <a:latin typeface="Adam Script"/>
              </a:rPr>
              <a:t> </a:t>
            </a:r>
            <a:r>
              <a:rPr lang="en-US" sz="3300" dirty="0" err="1">
                <a:solidFill>
                  <a:srgbClr val="103F93"/>
                </a:solidFill>
                <a:latin typeface="Adam Script"/>
              </a:rPr>
              <a:t>hídrica</a:t>
            </a:r>
            <a:r>
              <a:rPr lang="en-US" sz="3300" dirty="0">
                <a:solidFill>
                  <a:srgbClr val="103F93"/>
                </a:solidFill>
                <a:latin typeface="Adam Script"/>
              </a:rPr>
              <a:t> no RN - </a:t>
            </a:r>
            <a:r>
              <a:rPr lang="en-US" sz="3300" dirty="0" err="1">
                <a:solidFill>
                  <a:srgbClr val="103F93"/>
                </a:solidFill>
                <a:latin typeface="Adam Script"/>
              </a:rPr>
              <a:t>açudes</a:t>
            </a:r>
            <a:endParaRPr lang="en-US" sz="3300" dirty="0">
              <a:solidFill>
                <a:srgbClr val="103F93"/>
              </a:solidFill>
              <a:latin typeface="Adam Script"/>
            </a:endParaRPr>
          </a:p>
        </p:txBody>
      </p:sp>
      <p:grpSp>
        <p:nvGrpSpPr>
          <p:cNvPr id="3" name="Grupo 11">
            <a:extLst>
              <a:ext uri="{FF2B5EF4-FFF2-40B4-BE49-F238E27FC236}">
                <a16:creationId xmlns:a16="http://schemas.microsoft.com/office/drawing/2014/main" id="{9853745B-FC7A-2372-5634-BDD18D63AC66}"/>
              </a:ext>
            </a:extLst>
          </p:cNvPr>
          <p:cNvGrpSpPr/>
          <p:nvPr/>
        </p:nvGrpSpPr>
        <p:grpSpPr bwMode="auto">
          <a:xfrm>
            <a:off x="0" y="-27384"/>
            <a:ext cx="9144000" cy="620688"/>
            <a:chOff x="0" y="0"/>
            <a:chExt cx="9144000" cy="620688"/>
          </a:xfrm>
        </p:grpSpPr>
        <p:pic>
          <p:nvPicPr>
            <p:cNvPr id="10" name="Picture 5">
              <a:extLst>
                <a:ext uri="{FF2B5EF4-FFF2-40B4-BE49-F238E27FC236}">
                  <a16:creationId xmlns:a16="http://schemas.microsoft.com/office/drawing/2014/main" id="{0B1F0957-204F-D00C-5292-9F6DD54548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 l="13290" t="20671" r="14498" b="70843"/>
            <a:stretch/>
          </p:blipFill>
          <p:spPr bwMode="auto">
            <a:xfrm>
              <a:off x="0" y="0"/>
              <a:ext cx="9144000" cy="62068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/>
              <a:tailEnd/>
            </a:ln>
          </p:spPr>
        </p:pic>
        <p:pic>
          <p:nvPicPr>
            <p:cNvPr id="11" name="Picture 5">
              <a:extLst>
                <a:ext uri="{FF2B5EF4-FFF2-40B4-BE49-F238E27FC236}">
                  <a16:creationId xmlns:a16="http://schemas.microsoft.com/office/drawing/2014/main" id="{ECB979DA-1A41-319A-2274-5FF9945D96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 l="45415" t="20671" r="34682" b="70843"/>
            <a:stretch/>
          </p:blipFill>
          <p:spPr bwMode="auto">
            <a:xfrm>
              <a:off x="755576" y="0"/>
              <a:ext cx="5832648" cy="59330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/>
              <a:tailEnd/>
            </a:ln>
          </p:spPr>
        </p:pic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E3B69CC4-F561-440B-89C3-327E54C702D0}"/>
                </a:ext>
              </a:extLst>
            </p:cNvPr>
            <p:cNvSpPr txBox="1"/>
            <p:nvPr/>
          </p:nvSpPr>
          <p:spPr bwMode="auto">
            <a:xfrm>
              <a:off x="611560" y="116632"/>
              <a:ext cx="59394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pt-BR" sz="1600" b="1" dirty="0">
                  <a:solidFill>
                    <a:schemeClr val="bg1"/>
                  </a:solidFill>
                </a:rPr>
                <a:t>INSTITUTO DE GESTÃO DE ÁGUAS DO RN - IGARN</a:t>
              </a:r>
              <a:endParaRPr dirty="0"/>
            </a:p>
          </p:txBody>
        </p:sp>
      </p:grp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301D8B2-467E-E0D9-6875-89C8F6C4CE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852083"/>
              </p:ext>
            </p:extLst>
          </p:nvPr>
        </p:nvGraphicFramePr>
        <p:xfrm>
          <a:off x="611560" y="1121311"/>
          <a:ext cx="4608512" cy="57211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9883">
                  <a:extLst>
                    <a:ext uri="{9D8B030D-6E8A-4147-A177-3AD203B41FA5}">
                      <a16:colId xmlns:a16="http://schemas.microsoft.com/office/drawing/2014/main" val="3423598531"/>
                    </a:ext>
                  </a:extLst>
                </a:gridCol>
                <a:gridCol w="624333">
                  <a:extLst>
                    <a:ext uri="{9D8B030D-6E8A-4147-A177-3AD203B41FA5}">
                      <a16:colId xmlns:a16="http://schemas.microsoft.com/office/drawing/2014/main" val="369331323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95002833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234123929"/>
                    </a:ext>
                  </a:extLst>
                </a:gridCol>
              </a:tblGrid>
              <a:tr h="503845">
                <a:tc>
                  <a:txBody>
                    <a:bodyPr/>
                    <a:lstStyle/>
                    <a:p>
                      <a:pPr algn="just" fontAlgn="auto"/>
                      <a:r>
                        <a:rPr lang="pt-BR" sz="1300" u="none" strike="noStrike" dirty="0">
                          <a:effectLst/>
                        </a:rPr>
                        <a:t>Área(ha)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pt-BR" sz="1300" u="none" strike="noStrike" dirty="0">
                          <a:effectLst/>
                        </a:rPr>
                        <a:t>Total espelhos d´água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pt-BR" sz="1300" u="none" strike="noStrike">
                          <a:effectLst/>
                        </a:rPr>
                        <a:t>Total da área dos espelhos d´água (ha)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pt-BR" sz="1300" u="none" strike="noStrike">
                          <a:effectLst/>
                        </a:rPr>
                        <a:t>percentual em relação ao total de espelhos d´água(%)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978319"/>
                  </a:ext>
                </a:extLst>
              </a:tr>
              <a:tr h="1728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u="none" strike="noStrike" dirty="0">
                          <a:effectLst/>
                        </a:rPr>
                        <a:t>A&lt;0.50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u="none" strike="noStrike" dirty="0">
                          <a:effectLst/>
                        </a:rPr>
                        <a:t>16521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u="none" strike="noStrike" dirty="0">
                          <a:effectLst/>
                        </a:rPr>
                        <a:t>2156,91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u="none" strike="noStrike" dirty="0">
                          <a:effectLst/>
                        </a:rPr>
                        <a:t>65,62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024100"/>
                  </a:ext>
                </a:extLst>
              </a:tr>
              <a:tr h="1728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0.501&lt;A&lt;1.00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2780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1978,81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11,04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9173810"/>
                  </a:ext>
                </a:extLst>
              </a:tr>
              <a:tr h="1728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1.01&lt;A&lt;2.00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2239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3193,51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8,89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4666649"/>
                  </a:ext>
                </a:extLst>
              </a:tr>
              <a:tr h="1728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2.01&lt;A&lt;3.00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1018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2497,49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4,04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7098933"/>
                  </a:ext>
                </a:extLst>
              </a:tr>
              <a:tr h="1728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3.01&lt;A&lt;4.00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602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2081,54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2,39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8469920"/>
                  </a:ext>
                </a:extLst>
              </a:tr>
              <a:tr h="1728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4.01&lt;A&lt;5.00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366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1640,59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1,45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5648161"/>
                  </a:ext>
                </a:extLst>
              </a:tr>
              <a:tr h="1728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5.01&lt;A&lt;6.00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268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1463,57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1,06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590394"/>
                  </a:ext>
                </a:extLst>
              </a:tr>
              <a:tr h="1728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6.01&lt;A&lt;8.00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345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2398,68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1,37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359740"/>
                  </a:ext>
                </a:extLst>
              </a:tr>
              <a:tr h="1728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8.01&lt;A&lt;10.00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228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2025,53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0,91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47375"/>
                  </a:ext>
                </a:extLst>
              </a:tr>
              <a:tr h="1728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10.01&lt;A&gt;15.00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301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3696,50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1,20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192620"/>
                  </a:ext>
                </a:extLst>
              </a:tr>
              <a:tr h="1728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15.00&lt;A&gt;20.01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162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2772,84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0,64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4784496"/>
                  </a:ext>
                </a:extLst>
              </a:tr>
              <a:tr h="1728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20.01&lt;A&gt;25.00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85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1900,31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0,34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620177"/>
                  </a:ext>
                </a:extLst>
              </a:tr>
              <a:tr h="1728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25.01&lt;A&gt;30.00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54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1478,13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0,21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8565154"/>
                  </a:ext>
                </a:extLst>
              </a:tr>
              <a:tr h="1728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30.01&lt;A&gt;40.00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56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1882,54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0,22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2792882"/>
                  </a:ext>
                </a:extLst>
              </a:tr>
              <a:tr h="1728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40.01&lt;A&gt;50.00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41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1799,45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0,16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1352768"/>
                  </a:ext>
                </a:extLst>
              </a:tr>
              <a:tr h="1728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50.01&lt;A&gt;70.00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33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1904,58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0,13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071036"/>
                  </a:ext>
                </a:extLst>
              </a:tr>
              <a:tr h="1728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70.01&lt;A&lt;100.00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22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1818,09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0,09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324140"/>
                  </a:ext>
                </a:extLst>
              </a:tr>
              <a:tr h="1728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100.01&lt;A&gt;150.00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18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2104,50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0,07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0948139"/>
                  </a:ext>
                </a:extLst>
              </a:tr>
              <a:tr h="1728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150.01&lt;A&gt;200.00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6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1019,98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0,02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2297128"/>
                  </a:ext>
                </a:extLst>
              </a:tr>
              <a:tr h="1728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200.01&lt;A&gt;300.00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12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3036,86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0,05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2178180"/>
                  </a:ext>
                </a:extLst>
              </a:tr>
              <a:tr h="1728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300.01&lt;A&gt;400.00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4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1372,15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0,02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1177884"/>
                  </a:ext>
                </a:extLst>
              </a:tr>
              <a:tr h="1728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400.01&lt;A&gt;500.00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3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1257,37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0,01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773486"/>
                  </a:ext>
                </a:extLst>
              </a:tr>
              <a:tr h="1728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500.01&lt;A&lt;1000.00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6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3753,09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0,02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843056"/>
                  </a:ext>
                </a:extLst>
              </a:tr>
              <a:tr h="1728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A&gt;1000.01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6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14242,71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0,02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243081"/>
                  </a:ext>
                </a:extLst>
              </a:tr>
              <a:tr h="1728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Total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25176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</a:rPr>
                        <a:t>63475,74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</a:rPr>
                        <a:t>100,00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927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198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A37D9-E404-683B-9123-87C5C1329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6">
            <a:extLst>
              <a:ext uri="{FF2B5EF4-FFF2-40B4-BE49-F238E27FC236}">
                <a16:creationId xmlns:a16="http://schemas.microsoft.com/office/drawing/2014/main" id="{3957A71B-ABD2-D746-9902-F6B19F68F64C}"/>
              </a:ext>
            </a:extLst>
          </p:cNvPr>
          <p:cNvSpPr txBox="1"/>
          <p:nvPr/>
        </p:nvSpPr>
        <p:spPr>
          <a:xfrm>
            <a:off x="539552" y="423795"/>
            <a:ext cx="7917148" cy="7080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72"/>
              </a:lnSpc>
              <a:spcBef>
                <a:spcPct val="0"/>
              </a:spcBef>
            </a:pPr>
            <a:r>
              <a:rPr lang="en-US" sz="3300" dirty="0" err="1">
                <a:solidFill>
                  <a:srgbClr val="103F93"/>
                </a:solidFill>
                <a:latin typeface="Adam Script"/>
              </a:rPr>
              <a:t>Disponibilidade</a:t>
            </a:r>
            <a:r>
              <a:rPr lang="en-US" sz="3300" dirty="0">
                <a:solidFill>
                  <a:srgbClr val="103F93"/>
                </a:solidFill>
                <a:latin typeface="Adam Script"/>
              </a:rPr>
              <a:t> </a:t>
            </a:r>
            <a:r>
              <a:rPr lang="en-US" sz="3300" dirty="0" err="1">
                <a:solidFill>
                  <a:srgbClr val="103F93"/>
                </a:solidFill>
                <a:latin typeface="Adam Script"/>
              </a:rPr>
              <a:t>hídrica</a:t>
            </a:r>
            <a:r>
              <a:rPr lang="en-US" sz="3300" dirty="0">
                <a:solidFill>
                  <a:srgbClr val="103F93"/>
                </a:solidFill>
                <a:latin typeface="Adam Script"/>
              </a:rPr>
              <a:t> no RN - </a:t>
            </a:r>
            <a:r>
              <a:rPr lang="en-US" sz="3300" dirty="0" err="1">
                <a:solidFill>
                  <a:srgbClr val="103F93"/>
                </a:solidFill>
                <a:latin typeface="Adam Script"/>
              </a:rPr>
              <a:t>açudes</a:t>
            </a:r>
            <a:endParaRPr lang="en-US" sz="3300" dirty="0">
              <a:solidFill>
                <a:srgbClr val="103F93"/>
              </a:solidFill>
              <a:latin typeface="Adam Script"/>
            </a:endParaRPr>
          </a:p>
        </p:txBody>
      </p:sp>
      <p:grpSp>
        <p:nvGrpSpPr>
          <p:cNvPr id="3" name="Grupo 11">
            <a:extLst>
              <a:ext uri="{FF2B5EF4-FFF2-40B4-BE49-F238E27FC236}">
                <a16:creationId xmlns:a16="http://schemas.microsoft.com/office/drawing/2014/main" id="{9853745B-FC7A-2372-5634-BDD18D63AC66}"/>
              </a:ext>
            </a:extLst>
          </p:cNvPr>
          <p:cNvGrpSpPr/>
          <p:nvPr/>
        </p:nvGrpSpPr>
        <p:grpSpPr bwMode="auto">
          <a:xfrm>
            <a:off x="0" y="-27384"/>
            <a:ext cx="9144000" cy="620688"/>
            <a:chOff x="0" y="0"/>
            <a:chExt cx="9144000" cy="620688"/>
          </a:xfrm>
        </p:grpSpPr>
        <p:pic>
          <p:nvPicPr>
            <p:cNvPr id="10" name="Picture 5">
              <a:extLst>
                <a:ext uri="{FF2B5EF4-FFF2-40B4-BE49-F238E27FC236}">
                  <a16:creationId xmlns:a16="http://schemas.microsoft.com/office/drawing/2014/main" id="{0B1F0957-204F-D00C-5292-9F6DD54548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 l="13290" t="20671" r="14498" b="70843"/>
            <a:stretch/>
          </p:blipFill>
          <p:spPr bwMode="auto">
            <a:xfrm>
              <a:off x="0" y="0"/>
              <a:ext cx="9144000" cy="62068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/>
              <a:tailEnd/>
            </a:ln>
          </p:spPr>
        </p:pic>
        <p:pic>
          <p:nvPicPr>
            <p:cNvPr id="11" name="Picture 5">
              <a:extLst>
                <a:ext uri="{FF2B5EF4-FFF2-40B4-BE49-F238E27FC236}">
                  <a16:creationId xmlns:a16="http://schemas.microsoft.com/office/drawing/2014/main" id="{ECB979DA-1A41-319A-2274-5FF9945D96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 l="45415" t="20671" r="34682" b="70843"/>
            <a:stretch/>
          </p:blipFill>
          <p:spPr bwMode="auto">
            <a:xfrm>
              <a:off x="755576" y="0"/>
              <a:ext cx="5832648" cy="59330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/>
              <a:tailEnd/>
            </a:ln>
          </p:spPr>
        </p:pic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E3B69CC4-F561-440B-89C3-327E54C702D0}"/>
                </a:ext>
              </a:extLst>
            </p:cNvPr>
            <p:cNvSpPr txBox="1"/>
            <p:nvPr/>
          </p:nvSpPr>
          <p:spPr bwMode="auto">
            <a:xfrm>
              <a:off x="611560" y="116632"/>
              <a:ext cx="59394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pt-BR" sz="1600" b="1" dirty="0">
                  <a:solidFill>
                    <a:schemeClr val="bg1"/>
                  </a:solidFill>
                </a:rPr>
                <a:t>INSTITUTO DE GESTÃO DE ÁGUAS DO RN - IGARN</a:t>
              </a:r>
              <a:endParaRPr dirty="0"/>
            </a:p>
          </p:txBody>
        </p:sp>
      </p:grp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F3C3BEAB-97B4-E8FF-AC48-1B5C1E4ED0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895974"/>
              </p:ext>
            </p:extLst>
          </p:nvPr>
        </p:nvGraphicFramePr>
        <p:xfrm>
          <a:off x="1633363" y="1250700"/>
          <a:ext cx="6034981" cy="50806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0863">
                  <a:extLst>
                    <a:ext uri="{9D8B030D-6E8A-4147-A177-3AD203B41FA5}">
                      <a16:colId xmlns:a16="http://schemas.microsoft.com/office/drawing/2014/main" val="4206457608"/>
                    </a:ext>
                  </a:extLst>
                </a:gridCol>
                <a:gridCol w="1224699">
                  <a:extLst>
                    <a:ext uri="{9D8B030D-6E8A-4147-A177-3AD203B41FA5}">
                      <a16:colId xmlns:a16="http://schemas.microsoft.com/office/drawing/2014/main" val="1097829635"/>
                    </a:ext>
                  </a:extLst>
                </a:gridCol>
                <a:gridCol w="1302457">
                  <a:extLst>
                    <a:ext uri="{9D8B030D-6E8A-4147-A177-3AD203B41FA5}">
                      <a16:colId xmlns:a16="http://schemas.microsoft.com/office/drawing/2014/main" val="3925954248"/>
                    </a:ext>
                  </a:extLst>
                </a:gridCol>
                <a:gridCol w="1686962">
                  <a:extLst>
                    <a:ext uri="{9D8B030D-6E8A-4147-A177-3AD203B41FA5}">
                      <a16:colId xmlns:a16="http://schemas.microsoft.com/office/drawing/2014/main" val="194175631"/>
                    </a:ext>
                  </a:extLst>
                </a:gridCol>
              </a:tblGrid>
              <a:tr h="1098180">
                <a:tc>
                  <a:txBody>
                    <a:bodyPr/>
                    <a:lstStyle/>
                    <a:p>
                      <a:pPr algn="just" fontAlgn="auto"/>
                      <a:r>
                        <a:rPr lang="pt-BR" sz="1800" u="none" strike="noStrike" dirty="0">
                          <a:effectLst/>
                        </a:rPr>
                        <a:t>Área(ha)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pt-BR" sz="1800" u="none" strike="noStrike" dirty="0">
                          <a:effectLst/>
                        </a:rPr>
                        <a:t>Total espelhos d´água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pt-BR" sz="1800" u="none" strike="noStrike">
                          <a:effectLst/>
                        </a:rPr>
                        <a:t>Total da área dos espelhos d´água (ha)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pt-BR" sz="1800" u="none" strike="noStrike" dirty="0">
                          <a:effectLst/>
                        </a:rPr>
                        <a:t>percentual em relação ao total de espelhos d´água(%)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511187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>
                          <a:effectLst/>
                        </a:rPr>
                        <a:t>20.01&lt;A&gt;25.00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85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>
                          <a:effectLst/>
                        </a:rPr>
                        <a:t>1900,31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>
                          <a:effectLst/>
                        </a:rPr>
                        <a:t>0,34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474447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>
                          <a:effectLst/>
                        </a:rPr>
                        <a:t>25.01&lt;A&gt;30.00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54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>
                          <a:effectLst/>
                        </a:rPr>
                        <a:t>1478,13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>
                          <a:effectLst/>
                        </a:rPr>
                        <a:t>0,21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5877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>
                          <a:effectLst/>
                        </a:rPr>
                        <a:t>30.01&lt;A&gt;40.00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>
                          <a:effectLst/>
                        </a:rPr>
                        <a:t>56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1882,54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>
                          <a:effectLst/>
                        </a:rPr>
                        <a:t>0,22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64447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>
                          <a:effectLst/>
                        </a:rPr>
                        <a:t>40.01&lt;A&gt;50.00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>
                          <a:effectLst/>
                        </a:rPr>
                        <a:t>41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1799,45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>
                          <a:effectLst/>
                        </a:rPr>
                        <a:t>0,16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81795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>
                          <a:effectLst/>
                        </a:rPr>
                        <a:t>50.01&lt;A&gt;70.00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>
                          <a:effectLst/>
                        </a:rPr>
                        <a:t>33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1904,58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>
                          <a:effectLst/>
                        </a:rPr>
                        <a:t>0,13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32887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>
                          <a:effectLst/>
                        </a:rPr>
                        <a:t>70.01&lt;A&lt;100.00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>
                          <a:effectLst/>
                        </a:rPr>
                        <a:t>22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1818,09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0,09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419695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>
                          <a:effectLst/>
                        </a:rPr>
                        <a:t>100.01&lt;A&gt;150.00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>
                          <a:effectLst/>
                        </a:rPr>
                        <a:t>18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2104,50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>
                          <a:effectLst/>
                        </a:rPr>
                        <a:t>0,07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1800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>
                          <a:effectLst/>
                        </a:rPr>
                        <a:t>150.01&lt;A&gt;200.00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>
                          <a:effectLst/>
                        </a:rPr>
                        <a:t>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1019,98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0,02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697487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>
                          <a:effectLst/>
                        </a:rPr>
                        <a:t>200.01&lt;A&gt;300.00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>
                          <a:effectLst/>
                        </a:rPr>
                        <a:t>12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>
                          <a:effectLst/>
                        </a:rPr>
                        <a:t>3036,86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0,05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603844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>
                          <a:effectLst/>
                        </a:rPr>
                        <a:t>300.01&lt;A&gt;400.00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>
                          <a:effectLst/>
                        </a:rPr>
                        <a:t>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>
                          <a:effectLst/>
                        </a:rPr>
                        <a:t>1372,15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0,02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733882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>
                          <a:effectLst/>
                        </a:rPr>
                        <a:t>400.01&lt;A&gt;500.00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>
                          <a:effectLst/>
                        </a:rPr>
                        <a:t>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>
                          <a:effectLst/>
                        </a:rPr>
                        <a:t>1257,37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0,01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204905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>
                          <a:effectLst/>
                        </a:rPr>
                        <a:t>500.01&lt;A&lt;1000.00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>
                          <a:effectLst/>
                        </a:rPr>
                        <a:t>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>
                          <a:effectLst/>
                        </a:rPr>
                        <a:t>3753,09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0,02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472763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>
                          <a:effectLst/>
                        </a:rPr>
                        <a:t>A&gt;1000.01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>
                          <a:effectLst/>
                        </a:rPr>
                        <a:t>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>
                          <a:effectLst/>
                        </a:rPr>
                        <a:t>14242,71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0,02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28184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u="none" strike="noStrike" dirty="0">
                          <a:effectLst/>
                        </a:rPr>
                        <a:t>Total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u="none" strike="noStrike" dirty="0">
                          <a:effectLst/>
                        </a:rPr>
                        <a:t>346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u="none" strike="noStrike" dirty="0">
                          <a:effectLst/>
                        </a:rPr>
                        <a:t>37569,77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u="none" strike="noStrike" dirty="0">
                          <a:effectLst/>
                        </a:rPr>
                        <a:t>1,36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076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428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Grupo 11"/>
          <p:cNvGrpSpPr/>
          <p:nvPr/>
        </p:nvGrpSpPr>
        <p:grpSpPr bwMode="auto">
          <a:xfrm>
            <a:off x="0" y="-27384"/>
            <a:ext cx="9144000" cy="620688"/>
            <a:chOff x="0" y="0"/>
            <a:chExt cx="9144000" cy="620688"/>
          </a:xfrm>
        </p:grpSpPr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2"/>
            <a:srcRect l="13290" t="20671" r="14498" b="70843"/>
            <a:stretch/>
          </p:blipFill>
          <p:spPr bwMode="auto">
            <a:xfrm>
              <a:off x="0" y="0"/>
              <a:ext cx="9144000" cy="62068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/>
              <a:tailEnd/>
            </a:ln>
          </p:spPr>
        </p:pic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2"/>
            <a:srcRect l="45415" t="20671" r="34682" b="70843"/>
            <a:stretch/>
          </p:blipFill>
          <p:spPr bwMode="auto">
            <a:xfrm>
              <a:off x="755576" y="0"/>
              <a:ext cx="5832648" cy="59330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/>
              <a:tailEnd/>
            </a:ln>
          </p:spPr>
        </p:pic>
        <p:sp>
          <p:nvSpPr>
            <p:cNvPr id="26" name="CaixaDeTexto 25"/>
            <p:cNvSpPr txBox="1"/>
            <p:nvPr/>
          </p:nvSpPr>
          <p:spPr bwMode="auto">
            <a:xfrm>
              <a:off x="611560" y="116632"/>
              <a:ext cx="59394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pt-BR" sz="1600" b="1">
                  <a:solidFill>
                    <a:schemeClr val="bg1"/>
                  </a:solidFill>
                </a:rPr>
                <a:t>INSTITUTO DE GESTÃO DE ÁGUAS DO RN - IGARN</a:t>
              </a:r>
              <a:endParaRPr/>
            </a:p>
          </p:txBody>
        </p:sp>
      </p:grp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/>
          <a:srcRect l="45415" t="20671" r="34682" b="70843"/>
          <a:stretch/>
        </p:blipFill>
        <p:spPr bwMode="auto">
          <a:xfrm>
            <a:off x="36312" y="6525344"/>
            <a:ext cx="9100978" cy="4571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81" name="Text Box 8"/>
          <p:cNvSpPr txBox="1">
            <a:spLocks noChangeArrowheads="1"/>
          </p:cNvSpPr>
          <p:nvPr/>
        </p:nvSpPr>
        <p:spPr bwMode="auto">
          <a:xfrm>
            <a:off x="107503" y="620688"/>
            <a:ext cx="8784977" cy="338029"/>
          </a:xfrm>
          <a:prstGeom prst="rect">
            <a:avLst/>
          </a:prstGeom>
          <a:noFill/>
          <a:ln>
            <a:noFill/>
          </a:ln>
        </p:spPr>
        <p:txBody>
          <a:bodyPr wrap="square" lIns="90855" tIns="45460" rIns="90855" bIns="45460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defRPr/>
            </a:pPr>
            <a:r>
              <a:rPr lang="pt-BR" sz="1600" b="1" dirty="0">
                <a:solidFill>
                  <a:schemeClr val="tx2"/>
                </a:solidFill>
                <a:latin typeface="Arial"/>
                <a:cs typeface="Arial"/>
              </a:rPr>
              <a:t>PRODUTO POR MUNICÍPIO</a:t>
            </a:r>
            <a:endParaRPr dirty="0"/>
          </a:p>
        </p:txBody>
      </p:sp>
      <p:pic>
        <p:nvPicPr>
          <p:cNvPr id="1026" name="Picture 2" descr="D:\NELSON\convenios contratos\atualizaçao dos espelhos dagua\proposta projeto\acudes_upanema_rn_FINAL\acudes_upanema_rn_FINAL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49" y="958717"/>
            <a:ext cx="7659084" cy="542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352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Grupo 11"/>
          <p:cNvGrpSpPr/>
          <p:nvPr/>
        </p:nvGrpSpPr>
        <p:grpSpPr bwMode="auto">
          <a:xfrm>
            <a:off x="0" y="-27384"/>
            <a:ext cx="9144000" cy="620688"/>
            <a:chOff x="0" y="0"/>
            <a:chExt cx="9144000" cy="620688"/>
          </a:xfrm>
        </p:grpSpPr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2"/>
            <a:srcRect l="13290" t="20671" r="14498" b="70843"/>
            <a:stretch/>
          </p:blipFill>
          <p:spPr bwMode="auto">
            <a:xfrm>
              <a:off x="0" y="0"/>
              <a:ext cx="9144000" cy="62068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/>
              <a:tailEnd/>
            </a:ln>
          </p:spPr>
        </p:pic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2"/>
            <a:srcRect l="45415" t="20671" r="34682" b="70843"/>
            <a:stretch/>
          </p:blipFill>
          <p:spPr bwMode="auto">
            <a:xfrm>
              <a:off x="755576" y="0"/>
              <a:ext cx="5832648" cy="59330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/>
              <a:tailEnd/>
            </a:ln>
          </p:spPr>
        </p:pic>
        <p:sp>
          <p:nvSpPr>
            <p:cNvPr id="26" name="CaixaDeTexto 25"/>
            <p:cNvSpPr txBox="1"/>
            <p:nvPr/>
          </p:nvSpPr>
          <p:spPr bwMode="auto">
            <a:xfrm>
              <a:off x="611560" y="116632"/>
              <a:ext cx="59394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pt-BR" sz="1600" b="1">
                  <a:solidFill>
                    <a:schemeClr val="bg1"/>
                  </a:solidFill>
                </a:rPr>
                <a:t>INSTITUTO DE GESTÃO DE ÁGUAS DO RN - IGARN</a:t>
              </a:r>
              <a:endParaRPr/>
            </a:p>
          </p:txBody>
        </p:sp>
      </p:grp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/>
          <a:srcRect l="45415" t="20671" r="34682" b="70843"/>
          <a:stretch/>
        </p:blipFill>
        <p:spPr bwMode="auto">
          <a:xfrm>
            <a:off x="36312" y="6525344"/>
            <a:ext cx="9100978" cy="4571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81" name="Text Box 8"/>
          <p:cNvSpPr txBox="1">
            <a:spLocks noChangeArrowheads="1"/>
          </p:cNvSpPr>
          <p:nvPr/>
        </p:nvSpPr>
        <p:spPr bwMode="auto">
          <a:xfrm>
            <a:off x="107503" y="620688"/>
            <a:ext cx="8784977" cy="338029"/>
          </a:xfrm>
          <a:prstGeom prst="rect">
            <a:avLst/>
          </a:prstGeom>
          <a:noFill/>
          <a:ln>
            <a:noFill/>
          </a:ln>
        </p:spPr>
        <p:txBody>
          <a:bodyPr wrap="square" lIns="90855" tIns="45460" rIns="90855" bIns="45460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defRPr/>
            </a:pPr>
            <a:r>
              <a:rPr lang="pt-BR" sz="1600" b="1" dirty="0">
                <a:solidFill>
                  <a:schemeClr val="tx2"/>
                </a:solidFill>
                <a:latin typeface="Arial"/>
                <a:cs typeface="Arial"/>
              </a:rPr>
              <a:t>PRODUTO POR MUNICÍPIO</a:t>
            </a:r>
            <a:endParaRPr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928992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098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4350" y="2397393"/>
            <a:ext cx="4537183" cy="2244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5"/>
              </a:lnSpc>
            </a:pPr>
            <a:r>
              <a:rPr lang="en-US" dirty="0">
                <a:solidFill>
                  <a:srgbClr val="000000"/>
                </a:solidFill>
                <a:latin typeface="Roboto"/>
              </a:rPr>
              <a:t>A </a:t>
            </a:r>
            <a:r>
              <a:rPr lang="en-US" dirty="0" err="1">
                <a:solidFill>
                  <a:srgbClr val="000000"/>
                </a:solidFill>
                <a:latin typeface="Roboto"/>
              </a:rPr>
              <a:t>Segurança</a:t>
            </a:r>
            <a:r>
              <a:rPr lang="en-US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</a:rPr>
              <a:t>Hídrica</a:t>
            </a:r>
            <a:r>
              <a:rPr lang="en-US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</a:rPr>
              <a:t>existe</a:t>
            </a:r>
            <a:r>
              <a:rPr lang="en-US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</a:rPr>
              <a:t>quando</a:t>
            </a:r>
            <a:r>
              <a:rPr lang="en-US" dirty="0">
                <a:solidFill>
                  <a:srgbClr val="000000"/>
                </a:solidFill>
                <a:latin typeface="Roboto"/>
              </a:rPr>
              <a:t> há </a:t>
            </a:r>
            <a:r>
              <a:rPr lang="en-US" dirty="0" err="1">
                <a:solidFill>
                  <a:srgbClr val="103F93"/>
                </a:solidFill>
                <a:latin typeface="Roboto"/>
              </a:rPr>
              <a:t>disponibilidade</a:t>
            </a:r>
            <a:r>
              <a:rPr lang="en-US" dirty="0">
                <a:solidFill>
                  <a:srgbClr val="103F93"/>
                </a:solidFill>
                <a:latin typeface="Roboto"/>
              </a:rPr>
              <a:t> de </a:t>
            </a:r>
            <a:r>
              <a:rPr lang="en-US" dirty="0" err="1">
                <a:solidFill>
                  <a:srgbClr val="103F93"/>
                </a:solidFill>
                <a:latin typeface="Roboto"/>
              </a:rPr>
              <a:t>água</a:t>
            </a:r>
            <a:r>
              <a:rPr lang="en-US" dirty="0">
                <a:solidFill>
                  <a:srgbClr val="103F9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103F93"/>
                </a:solidFill>
                <a:latin typeface="Roboto"/>
              </a:rPr>
              <a:t>em</a:t>
            </a:r>
            <a:r>
              <a:rPr lang="en-US" dirty="0">
                <a:solidFill>
                  <a:srgbClr val="103F9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103F93"/>
                </a:solidFill>
                <a:latin typeface="Roboto"/>
              </a:rPr>
              <a:t>quantidade</a:t>
            </a:r>
            <a:r>
              <a:rPr lang="en-US" dirty="0">
                <a:solidFill>
                  <a:srgbClr val="103F93"/>
                </a:solidFill>
                <a:latin typeface="Roboto"/>
              </a:rPr>
              <a:t> e </a:t>
            </a:r>
            <a:r>
              <a:rPr lang="en-US" dirty="0" err="1">
                <a:solidFill>
                  <a:srgbClr val="103F93"/>
                </a:solidFill>
                <a:latin typeface="Roboto"/>
              </a:rPr>
              <a:t>qualidade</a:t>
            </a:r>
            <a:r>
              <a:rPr lang="en-US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</a:rPr>
              <a:t>suficientes</a:t>
            </a:r>
            <a:r>
              <a:rPr lang="en-US" dirty="0">
                <a:solidFill>
                  <a:srgbClr val="000000"/>
                </a:solidFill>
                <a:latin typeface="Roboto"/>
              </a:rPr>
              <a:t> para o </a:t>
            </a:r>
            <a:r>
              <a:rPr lang="en-US" dirty="0" err="1">
                <a:solidFill>
                  <a:srgbClr val="000000"/>
                </a:solidFill>
                <a:latin typeface="Roboto"/>
              </a:rPr>
              <a:t>atendimento</a:t>
            </a:r>
            <a:r>
              <a:rPr lang="en-US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</a:rPr>
              <a:t>às</a:t>
            </a:r>
            <a:r>
              <a:rPr lang="en-US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</a:rPr>
              <a:t>necessidades</a:t>
            </a:r>
            <a:r>
              <a:rPr lang="en-US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</a:rPr>
              <a:t>humanas</a:t>
            </a:r>
            <a:r>
              <a:rPr lang="en-US" dirty="0">
                <a:solidFill>
                  <a:srgbClr val="000000"/>
                </a:solidFill>
                <a:latin typeface="Roboto"/>
              </a:rPr>
              <a:t>, à </a:t>
            </a:r>
            <a:r>
              <a:rPr lang="en-US" dirty="0" err="1">
                <a:solidFill>
                  <a:srgbClr val="000000"/>
                </a:solidFill>
                <a:latin typeface="Roboto"/>
              </a:rPr>
              <a:t>prática</a:t>
            </a:r>
            <a:r>
              <a:rPr lang="en-US" dirty="0">
                <a:solidFill>
                  <a:srgbClr val="000000"/>
                </a:solidFill>
                <a:latin typeface="Roboto"/>
              </a:rPr>
              <a:t> das </a:t>
            </a:r>
            <a:r>
              <a:rPr lang="en-US" dirty="0" err="1">
                <a:solidFill>
                  <a:srgbClr val="000000"/>
                </a:solidFill>
                <a:latin typeface="Roboto"/>
              </a:rPr>
              <a:t>atividades</a:t>
            </a:r>
            <a:r>
              <a:rPr lang="en-US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</a:rPr>
              <a:t>econômicas</a:t>
            </a:r>
            <a:r>
              <a:rPr lang="en-US" dirty="0">
                <a:solidFill>
                  <a:srgbClr val="000000"/>
                </a:solidFill>
                <a:latin typeface="Roboto"/>
              </a:rPr>
              <a:t> e à </a:t>
            </a:r>
            <a:r>
              <a:rPr lang="en-US" dirty="0" err="1">
                <a:solidFill>
                  <a:srgbClr val="000000"/>
                </a:solidFill>
                <a:latin typeface="Roboto"/>
              </a:rPr>
              <a:t>conservação</a:t>
            </a:r>
            <a:r>
              <a:rPr lang="en-US" dirty="0">
                <a:solidFill>
                  <a:srgbClr val="000000"/>
                </a:solidFill>
                <a:latin typeface="Roboto"/>
              </a:rPr>
              <a:t> dos </a:t>
            </a:r>
            <a:r>
              <a:rPr lang="en-US" dirty="0" err="1">
                <a:solidFill>
                  <a:srgbClr val="000000"/>
                </a:solidFill>
                <a:latin typeface="Roboto"/>
              </a:rPr>
              <a:t>ecossistemas</a:t>
            </a:r>
            <a:r>
              <a:rPr lang="en-US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</a:rPr>
              <a:t>aquáticos</a:t>
            </a:r>
            <a:r>
              <a:rPr lang="en-US" dirty="0">
                <a:solidFill>
                  <a:srgbClr val="000000"/>
                </a:solidFill>
                <a:latin typeface="Roboto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Roboto"/>
              </a:rPr>
              <a:t>acompanhada</a:t>
            </a:r>
            <a:r>
              <a:rPr lang="en-US" dirty="0">
                <a:solidFill>
                  <a:srgbClr val="000000"/>
                </a:solidFill>
                <a:latin typeface="Roboto"/>
              </a:rPr>
              <a:t> de um</a:t>
            </a:r>
            <a:r>
              <a:rPr lang="en-US" dirty="0">
                <a:solidFill>
                  <a:srgbClr val="103F9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103F93"/>
                </a:solidFill>
                <a:latin typeface="Roboto"/>
              </a:rPr>
              <a:t>nível</a:t>
            </a:r>
            <a:r>
              <a:rPr lang="en-US" dirty="0">
                <a:solidFill>
                  <a:srgbClr val="103F9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103F93"/>
                </a:solidFill>
                <a:latin typeface="Roboto"/>
              </a:rPr>
              <a:t>aceitável</a:t>
            </a:r>
            <a:r>
              <a:rPr lang="en-US" dirty="0">
                <a:solidFill>
                  <a:srgbClr val="103F93"/>
                </a:solidFill>
                <a:latin typeface="Roboto"/>
              </a:rPr>
              <a:t> de </a:t>
            </a:r>
            <a:r>
              <a:rPr lang="en-US" dirty="0" err="1">
                <a:solidFill>
                  <a:srgbClr val="103F93"/>
                </a:solidFill>
                <a:latin typeface="Roboto"/>
              </a:rPr>
              <a:t>risco</a:t>
            </a:r>
            <a:r>
              <a:rPr lang="en-US" dirty="0">
                <a:solidFill>
                  <a:srgbClr val="103F9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103F93"/>
                </a:solidFill>
                <a:latin typeface="Roboto"/>
              </a:rPr>
              <a:t>relacionado</a:t>
            </a:r>
            <a:r>
              <a:rPr lang="en-US" dirty="0">
                <a:solidFill>
                  <a:srgbClr val="103F93"/>
                </a:solidFill>
                <a:latin typeface="Roboto"/>
              </a:rPr>
              <a:t> a </a:t>
            </a:r>
            <a:r>
              <a:rPr lang="en-US" dirty="0" err="1">
                <a:solidFill>
                  <a:srgbClr val="103F93"/>
                </a:solidFill>
                <a:latin typeface="Roboto"/>
              </a:rPr>
              <a:t>secas</a:t>
            </a:r>
            <a:r>
              <a:rPr lang="en-US" dirty="0">
                <a:solidFill>
                  <a:srgbClr val="103F93"/>
                </a:solidFill>
                <a:latin typeface="Roboto"/>
              </a:rPr>
              <a:t> e </a:t>
            </a:r>
            <a:r>
              <a:rPr lang="en-US" dirty="0" err="1">
                <a:solidFill>
                  <a:srgbClr val="103F93"/>
                </a:solidFill>
                <a:latin typeface="Roboto"/>
              </a:rPr>
              <a:t>cheias</a:t>
            </a:r>
            <a:r>
              <a:rPr lang="en-US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638300" y="1106697"/>
            <a:ext cx="5181600" cy="5099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300" dirty="0" err="1">
                <a:solidFill>
                  <a:srgbClr val="103F93"/>
                </a:solidFill>
                <a:latin typeface="Adam Script"/>
              </a:rPr>
              <a:t>Segurança</a:t>
            </a:r>
            <a:r>
              <a:rPr lang="en-US" sz="3300" dirty="0">
                <a:solidFill>
                  <a:srgbClr val="103F93"/>
                </a:solidFill>
                <a:latin typeface="Adam Script"/>
              </a:rPr>
              <a:t> </a:t>
            </a:r>
            <a:r>
              <a:rPr lang="en-US" sz="3300" dirty="0" err="1">
                <a:solidFill>
                  <a:srgbClr val="103F93"/>
                </a:solidFill>
                <a:latin typeface="Adam Script"/>
              </a:rPr>
              <a:t>hídrica</a:t>
            </a:r>
            <a:endParaRPr lang="en-US" sz="3300" dirty="0">
              <a:solidFill>
                <a:srgbClr val="103F93"/>
              </a:solidFill>
              <a:latin typeface="Adam Script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78793" y="4640601"/>
            <a:ext cx="3993208" cy="755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6"/>
              </a:lnSpc>
              <a:spcBef>
                <a:spcPct val="0"/>
              </a:spcBef>
            </a:pPr>
            <a:endParaRPr sz="900"/>
          </a:p>
          <a:p>
            <a:pPr algn="ctr">
              <a:lnSpc>
                <a:spcPts val="1496"/>
              </a:lnSpc>
              <a:spcBef>
                <a:spcPct val="0"/>
              </a:spcBef>
            </a:pPr>
            <a:r>
              <a:rPr lang="en-US" sz="1069">
                <a:solidFill>
                  <a:srgbClr val="FF3131"/>
                </a:solidFill>
                <a:latin typeface="Roboto"/>
              </a:rPr>
              <a:t>“ÁGUA   O TEMPO TODO, TODO O TEMPO PARA TODOS OS USOS”</a:t>
            </a:r>
          </a:p>
          <a:p>
            <a:pPr algn="ctr">
              <a:lnSpc>
                <a:spcPts val="1496"/>
              </a:lnSpc>
              <a:spcBef>
                <a:spcPct val="0"/>
              </a:spcBef>
            </a:pPr>
            <a:endParaRPr lang="en-US" sz="1069">
              <a:solidFill>
                <a:srgbClr val="FF3131"/>
              </a:solidFill>
              <a:latin typeface="Roboto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090080" y="1634753"/>
            <a:ext cx="2257752" cy="2286919"/>
          </a:xfrm>
          <a:custGeom>
            <a:avLst/>
            <a:gdLst/>
            <a:ahLst/>
            <a:cxnLst/>
            <a:rect l="l" t="t" r="r" b="b"/>
            <a:pathLst>
              <a:path w="6099674" h="6099674">
                <a:moveTo>
                  <a:pt x="0" y="0"/>
                </a:moveTo>
                <a:lnTo>
                  <a:pt x="6099674" y="0"/>
                </a:lnTo>
                <a:lnTo>
                  <a:pt x="6099674" y="6099674"/>
                </a:lnTo>
                <a:lnTo>
                  <a:pt x="0" y="60996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900"/>
          </a:p>
        </p:txBody>
      </p:sp>
      <p:sp>
        <p:nvSpPr>
          <p:cNvPr id="6" name="TextBox 6"/>
          <p:cNvSpPr txBox="1"/>
          <p:nvPr/>
        </p:nvSpPr>
        <p:spPr>
          <a:xfrm>
            <a:off x="578792" y="5609249"/>
            <a:ext cx="4713288" cy="1827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6"/>
              </a:lnSpc>
              <a:spcBef>
                <a:spcPct val="0"/>
              </a:spcBef>
            </a:pPr>
            <a:r>
              <a:rPr lang="en-US" dirty="0">
                <a:solidFill>
                  <a:srgbClr val="103F93"/>
                </a:solidFill>
                <a:latin typeface="Roboto"/>
              </a:rPr>
              <a:t>Fonte: Plano Nacional de </a:t>
            </a:r>
            <a:r>
              <a:rPr lang="en-US" dirty="0" err="1">
                <a:solidFill>
                  <a:srgbClr val="103F93"/>
                </a:solidFill>
                <a:latin typeface="Roboto"/>
              </a:rPr>
              <a:t>Segurança</a:t>
            </a:r>
            <a:r>
              <a:rPr lang="en-US" dirty="0">
                <a:solidFill>
                  <a:srgbClr val="103F9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103F93"/>
                </a:solidFill>
                <a:latin typeface="Roboto"/>
              </a:rPr>
              <a:t>Hídrica</a:t>
            </a:r>
            <a:endParaRPr lang="en-US" dirty="0">
              <a:solidFill>
                <a:srgbClr val="103F93"/>
              </a:solidFill>
              <a:latin typeface="Roboto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4E3D6BFA-56A5-F093-E112-CE7ADA79EB89}"/>
              </a:ext>
            </a:extLst>
          </p:cNvPr>
          <p:cNvSpPr txBox="1"/>
          <p:nvPr/>
        </p:nvSpPr>
        <p:spPr>
          <a:xfrm>
            <a:off x="6617559" y="4122223"/>
            <a:ext cx="1202792" cy="321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86"/>
              </a:lnSpc>
              <a:spcBef>
                <a:spcPct val="0"/>
              </a:spcBef>
            </a:pPr>
            <a:r>
              <a:rPr lang="en-US" sz="1918" dirty="0" err="1">
                <a:solidFill>
                  <a:srgbClr val="103F93"/>
                </a:solidFill>
                <a:latin typeface="Roboto"/>
              </a:rPr>
              <a:t>humana</a:t>
            </a:r>
            <a:endParaRPr lang="en-US" sz="1918" dirty="0">
              <a:solidFill>
                <a:srgbClr val="103F93"/>
              </a:solidFill>
              <a:latin typeface="Robot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5D4477-976F-A5C7-4B55-B86BFD50DA0B}"/>
              </a:ext>
            </a:extLst>
          </p:cNvPr>
          <p:cNvSpPr txBox="1"/>
          <p:nvPr/>
        </p:nvSpPr>
        <p:spPr>
          <a:xfrm>
            <a:off x="6721370" y="5281744"/>
            <a:ext cx="1633389" cy="321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6"/>
              </a:lnSpc>
              <a:spcBef>
                <a:spcPct val="0"/>
              </a:spcBef>
            </a:pPr>
            <a:r>
              <a:rPr lang="en-US" sz="1918" dirty="0" err="1">
                <a:solidFill>
                  <a:srgbClr val="103F93"/>
                </a:solidFill>
                <a:latin typeface="Roboto"/>
              </a:rPr>
              <a:t>ecossistêmica</a:t>
            </a:r>
            <a:r>
              <a:rPr lang="en-US" sz="1918" dirty="0">
                <a:solidFill>
                  <a:srgbClr val="103F93"/>
                </a:solidFill>
                <a:latin typeface="Roboto"/>
              </a:rPr>
              <a:t> 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5B9C4E36-AEEB-1B49-B6BF-8CECD28A8EF0}"/>
              </a:ext>
            </a:extLst>
          </p:cNvPr>
          <p:cNvSpPr txBox="1"/>
          <p:nvPr/>
        </p:nvSpPr>
        <p:spPr>
          <a:xfrm>
            <a:off x="6648191" y="4486527"/>
            <a:ext cx="1357915" cy="321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86"/>
              </a:lnSpc>
              <a:spcBef>
                <a:spcPct val="0"/>
              </a:spcBef>
            </a:pPr>
            <a:r>
              <a:rPr lang="en-US" sz="1918" dirty="0" err="1">
                <a:solidFill>
                  <a:srgbClr val="103F93"/>
                </a:solidFill>
                <a:latin typeface="Roboto"/>
              </a:rPr>
              <a:t>econômica</a:t>
            </a:r>
            <a:endParaRPr lang="en-US" sz="1918" dirty="0">
              <a:solidFill>
                <a:srgbClr val="103F93"/>
              </a:solidFill>
              <a:latin typeface="Roboto"/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717C56EF-4550-4DBD-5CC1-37478D0280E9}"/>
              </a:ext>
            </a:extLst>
          </p:cNvPr>
          <p:cNvSpPr txBox="1"/>
          <p:nvPr/>
        </p:nvSpPr>
        <p:spPr>
          <a:xfrm>
            <a:off x="6521375" y="4850830"/>
            <a:ext cx="1484732" cy="321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86"/>
              </a:lnSpc>
              <a:spcBef>
                <a:spcPct val="0"/>
              </a:spcBef>
            </a:pPr>
            <a:r>
              <a:rPr lang="en-US" sz="1918" dirty="0">
                <a:solidFill>
                  <a:srgbClr val="103F93"/>
                </a:solidFill>
                <a:latin typeface="Roboto"/>
              </a:rPr>
              <a:t> </a:t>
            </a:r>
            <a:r>
              <a:rPr lang="en-US" sz="1918" dirty="0" err="1">
                <a:solidFill>
                  <a:srgbClr val="103F93"/>
                </a:solidFill>
                <a:latin typeface="Roboto"/>
              </a:rPr>
              <a:t>resiliência</a:t>
            </a:r>
            <a:endParaRPr lang="en-US" sz="1918" dirty="0">
              <a:solidFill>
                <a:srgbClr val="103F93"/>
              </a:solidFill>
              <a:latin typeface="Roboto"/>
            </a:endParaRPr>
          </a:p>
        </p:txBody>
      </p:sp>
      <p:grpSp>
        <p:nvGrpSpPr>
          <p:cNvPr id="8" name="Grupo 11">
            <a:extLst>
              <a:ext uri="{FF2B5EF4-FFF2-40B4-BE49-F238E27FC236}">
                <a16:creationId xmlns:a16="http://schemas.microsoft.com/office/drawing/2014/main" id="{CE795237-4D3B-42ED-1709-64B4CFBD71B5}"/>
              </a:ext>
            </a:extLst>
          </p:cNvPr>
          <p:cNvGrpSpPr/>
          <p:nvPr/>
        </p:nvGrpSpPr>
        <p:grpSpPr bwMode="auto">
          <a:xfrm>
            <a:off x="0" y="-27384"/>
            <a:ext cx="9144000" cy="620688"/>
            <a:chOff x="0" y="0"/>
            <a:chExt cx="9144000" cy="620688"/>
          </a:xfrm>
        </p:grpSpPr>
        <p:pic>
          <p:nvPicPr>
            <p:cNvPr id="12" name="Picture 5">
              <a:extLst>
                <a:ext uri="{FF2B5EF4-FFF2-40B4-BE49-F238E27FC236}">
                  <a16:creationId xmlns:a16="http://schemas.microsoft.com/office/drawing/2014/main" id="{64C4500F-A099-165D-E275-EE7A0803B2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 l="13290" t="20671" r="14498" b="70843"/>
            <a:stretch/>
          </p:blipFill>
          <p:spPr bwMode="auto">
            <a:xfrm>
              <a:off x="0" y="0"/>
              <a:ext cx="9144000" cy="62068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/>
              <a:tailEnd/>
            </a:ln>
          </p:spPr>
        </p:pic>
        <p:pic>
          <p:nvPicPr>
            <p:cNvPr id="13" name="Picture 5">
              <a:extLst>
                <a:ext uri="{FF2B5EF4-FFF2-40B4-BE49-F238E27FC236}">
                  <a16:creationId xmlns:a16="http://schemas.microsoft.com/office/drawing/2014/main" id="{E8BF7EC7-18FF-5E4C-EEC4-F4DBC7BED1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 l="45415" t="20671" r="34682" b="70843"/>
            <a:stretch/>
          </p:blipFill>
          <p:spPr bwMode="auto">
            <a:xfrm>
              <a:off x="755576" y="0"/>
              <a:ext cx="5832648" cy="59330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/>
              <a:tailEnd/>
            </a:ln>
          </p:spPr>
        </p:pic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B18B327B-6765-0BBD-254C-7981B2366067}"/>
                </a:ext>
              </a:extLst>
            </p:cNvPr>
            <p:cNvSpPr txBox="1"/>
            <p:nvPr/>
          </p:nvSpPr>
          <p:spPr bwMode="auto">
            <a:xfrm>
              <a:off x="611560" y="116632"/>
              <a:ext cx="59394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pt-BR" sz="1600" b="1" dirty="0">
                  <a:solidFill>
                    <a:schemeClr val="bg1"/>
                  </a:solidFill>
                </a:rPr>
                <a:t>INSTITUTO DE GESTÃO DE ÁGUAS DO RN - IGARN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614774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12"/>
          <p:cNvSpPr>
            <a:spLocks noChangeArrowheads="1"/>
          </p:cNvSpPr>
          <p:nvPr/>
        </p:nvSpPr>
        <p:spPr bwMode="auto">
          <a:xfrm rot="10800000" flipV="1">
            <a:off x="357187" y="724412"/>
            <a:ext cx="842962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b="1" dirty="0">
                <a:latin typeface="+mj-lt"/>
              </a:rPr>
              <a:t>DISPONIBILIDADE HÍDRICA SUPERFICIAL (AÇUDES) DO  RN</a:t>
            </a:r>
          </a:p>
        </p:txBody>
      </p:sp>
      <p:sp>
        <p:nvSpPr>
          <p:cNvPr id="31746" name="Text Box 5"/>
          <p:cNvSpPr txBox="1">
            <a:spLocks noChangeArrowheads="1"/>
          </p:cNvSpPr>
          <p:nvPr/>
        </p:nvSpPr>
        <p:spPr bwMode="auto">
          <a:xfrm>
            <a:off x="611560" y="536015"/>
            <a:ext cx="705612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r>
              <a:rPr lang="pt-BR" sz="2000">
                <a:solidFill>
                  <a:srgbClr val="FFFF66"/>
                </a:solidFill>
                <a:latin typeface="Tahoma" pitchFamily="34" charset="0"/>
              </a:rPr>
              <a:t>   </a:t>
            </a:r>
            <a:endParaRPr lang="pt-BR" sz="1800"/>
          </a:p>
        </p:txBody>
      </p:sp>
      <p:grpSp>
        <p:nvGrpSpPr>
          <p:cNvPr id="2" name="Grupo 11">
            <a:extLst>
              <a:ext uri="{FF2B5EF4-FFF2-40B4-BE49-F238E27FC236}">
                <a16:creationId xmlns:a16="http://schemas.microsoft.com/office/drawing/2014/main" id="{B12208A3-1DFB-91BC-FCD4-D2DBD6ED6DA2}"/>
              </a:ext>
            </a:extLst>
          </p:cNvPr>
          <p:cNvGrpSpPr/>
          <p:nvPr/>
        </p:nvGrpSpPr>
        <p:grpSpPr bwMode="auto">
          <a:xfrm>
            <a:off x="0" y="4042"/>
            <a:ext cx="9144000" cy="620688"/>
            <a:chOff x="0" y="0"/>
            <a:chExt cx="9144000" cy="620688"/>
          </a:xfrm>
        </p:grpSpPr>
        <p:pic>
          <p:nvPicPr>
            <p:cNvPr id="3" name="Picture 5">
              <a:extLst>
                <a:ext uri="{FF2B5EF4-FFF2-40B4-BE49-F238E27FC236}">
                  <a16:creationId xmlns:a16="http://schemas.microsoft.com/office/drawing/2014/main" id="{42E5EA0A-9124-A7EF-A94F-AB4B22239E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 l="13290" t="20671" r="14498" b="70843"/>
            <a:stretch/>
          </p:blipFill>
          <p:spPr bwMode="auto">
            <a:xfrm>
              <a:off x="0" y="0"/>
              <a:ext cx="9144000" cy="62068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/>
              <a:tailEnd/>
            </a:ln>
          </p:spPr>
        </p:pic>
        <p:pic>
          <p:nvPicPr>
            <p:cNvPr id="4" name="Picture 5">
              <a:extLst>
                <a:ext uri="{FF2B5EF4-FFF2-40B4-BE49-F238E27FC236}">
                  <a16:creationId xmlns:a16="http://schemas.microsoft.com/office/drawing/2014/main" id="{63F145B8-588B-807A-F8B3-6118B0FA2D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 l="45415" t="20671" r="34682" b="70843"/>
            <a:stretch/>
          </p:blipFill>
          <p:spPr bwMode="auto">
            <a:xfrm>
              <a:off x="755576" y="0"/>
              <a:ext cx="5832648" cy="59330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/>
              <a:tailEnd/>
            </a:ln>
          </p:spPr>
        </p:pic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F38BDE74-B1DC-5EFC-1A18-CCC5D2A816CC}"/>
                </a:ext>
              </a:extLst>
            </p:cNvPr>
            <p:cNvSpPr txBox="1"/>
            <p:nvPr/>
          </p:nvSpPr>
          <p:spPr bwMode="auto">
            <a:xfrm>
              <a:off x="692128" y="134380"/>
              <a:ext cx="478265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pt-BR" sz="1600" b="1">
                  <a:solidFill>
                    <a:schemeClr val="bg1"/>
                  </a:solidFill>
                  <a:latin typeface="Trebuchet MS"/>
                </a:rPr>
                <a:t>INSTITUTO DE GESTÃO DE ÁGUAS DO RN - IGARN</a:t>
              </a:r>
              <a:endParaRPr/>
            </a:p>
          </p:txBody>
        </p:sp>
      </p:grp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5B7F9DFD-2324-6E88-F944-67EEE0DD10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118066"/>
              </p:ext>
            </p:extLst>
          </p:nvPr>
        </p:nvGraphicFramePr>
        <p:xfrm>
          <a:off x="1295305" y="1224204"/>
          <a:ext cx="5688632" cy="53145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755956073"/>
                    </a:ext>
                  </a:extLst>
                </a:gridCol>
                <a:gridCol w="828423">
                  <a:extLst>
                    <a:ext uri="{9D8B030D-6E8A-4147-A177-3AD203B41FA5}">
                      <a16:colId xmlns:a16="http://schemas.microsoft.com/office/drawing/2014/main" val="2465766957"/>
                    </a:ext>
                  </a:extLst>
                </a:gridCol>
                <a:gridCol w="1907881">
                  <a:extLst>
                    <a:ext uri="{9D8B030D-6E8A-4147-A177-3AD203B41FA5}">
                      <a16:colId xmlns:a16="http://schemas.microsoft.com/office/drawing/2014/main" val="127692976"/>
                    </a:ext>
                  </a:extLst>
                </a:gridCol>
              </a:tblGrid>
              <a:tr h="40008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BACIA APODI-MOSSORÓ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pt-BR" sz="1800" b="1" u="none" strike="noStrike" dirty="0">
                          <a:effectLst/>
                        </a:rPr>
                        <a:t>Outorga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pt-BR" sz="1800" b="1" u="none" strike="noStrike" dirty="0">
                          <a:effectLst/>
                        </a:rPr>
                        <a:t>Segurança Hídrica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878339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VAZÕES REGULARIZADAS (l/s)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Q</a:t>
                      </a:r>
                      <a:r>
                        <a:rPr lang="pt-BR" sz="1800" b="1" u="none" strike="noStrike" baseline="-25000" dirty="0">
                          <a:effectLst/>
                        </a:rPr>
                        <a:t>90</a:t>
                      </a:r>
                      <a:endParaRPr lang="pt-BR" sz="18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Q</a:t>
                      </a:r>
                      <a:r>
                        <a:rPr lang="pt-BR" sz="1800" b="1" u="none" strike="noStrike" baseline="-25000" dirty="0">
                          <a:effectLst/>
                        </a:rPr>
                        <a:t>99</a:t>
                      </a:r>
                      <a:endParaRPr lang="pt-BR" sz="18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3402558"/>
                  </a:ext>
                </a:extLst>
              </a:tr>
              <a:tr h="31519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Apanha peixe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97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31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0583520"/>
                  </a:ext>
                </a:extLst>
              </a:tr>
              <a:tr h="31519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Arapuá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100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40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2403870"/>
                  </a:ext>
                </a:extLst>
              </a:tr>
              <a:tr h="31519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Bonito II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140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70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393395"/>
                  </a:ext>
                </a:extLst>
              </a:tr>
              <a:tr h="31519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Brejo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80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30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410766"/>
                  </a:ext>
                </a:extLst>
              </a:tr>
              <a:tr h="31519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Lucrécia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140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10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3881450"/>
                  </a:ext>
                </a:extLst>
              </a:tr>
              <a:tr h="31519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Marcelino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180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90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8676338"/>
                  </a:ext>
                </a:extLst>
              </a:tr>
              <a:tr h="31519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Pau dos ferros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1.150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710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100984"/>
                  </a:ext>
                </a:extLst>
              </a:tr>
              <a:tr h="31519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Riacho da cruz II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170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90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4171138"/>
                  </a:ext>
                </a:extLst>
              </a:tr>
              <a:tr h="31519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Rodeador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290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120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9879884"/>
                  </a:ext>
                </a:extLst>
              </a:tr>
              <a:tr h="31519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Santa Cruz do Apodi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6.730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5060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9384452"/>
                  </a:ext>
                </a:extLst>
              </a:tr>
              <a:tr h="31519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Santo Antônio de Caraúbas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80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0681214"/>
                  </a:ext>
                </a:extLst>
              </a:tr>
              <a:tr h="31519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Tourão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100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60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6766640"/>
                  </a:ext>
                </a:extLst>
              </a:tr>
              <a:tr h="31519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Umari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2.560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1.060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9144826"/>
                  </a:ext>
                </a:extLst>
              </a:tr>
              <a:tr h="45689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TOTAIS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11.817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7.371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7913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4553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"/>
          <p:cNvPicPr preferRelativeResize="0"/>
          <p:nvPr/>
        </p:nvPicPr>
        <p:blipFill rotWithShape="1">
          <a:blip r:embed="rId3">
            <a:alphaModFix/>
          </a:blip>
          <a:srcRect l="45415" t="20671" r="34682" b="70843"/>
          <a:stretch/>
        </p:blipFill>
        <p:spPr>
          <a:xfrm>
            <a:off x="36312" y="6525344"/>
            <a:ext cx="9100978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"/>
          <p:cNvSpPr/>
          <p:nvPr/>
        </p:nvSpPr>
        <p:spPr>
          <a:xfrm>
            <a:off x="251520" y="1844824"/>
            <a:ext cx="8784976" cy="27148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66092"/>
          </a:solidFill>
          <a:ln w="25400" cap="flat" cmpd="sng">
            <a:solidFill>
              <a:srgbClr val="3660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3491878" y="1038131"/>
            <a:ext cx="208544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ARCABOUÇO LEGAL </a:t>
            </a:r>
            <a:endParaRPr/>
          </a:p>
        </p:txBody>
      </p:sp>
      <p:grpSp>
        <p:nvGrpSpPr>
          <p:cNvPr id="111" name="Google Shape;111;p2"/>
          <p:cNvGrpSpPr/>
          <p:nvPr/>
        </p:nvGrpSpPr>
        <p:grpSpPr>
          <a:xfrm>
            <a:off x="112705" y="1844825"/>
            <a:ext cx="498855" cy="493022"/>
            <a:chOff x="112705" y="1844825"/>
            <a:chExt cx="498855" cy="493022"/>
          </a:xfrm>
        </p:grpSpPr>
        <p:sp>
          <p:nvSpPr>
            <p:cNvPr id="112" name="Google Shape;112;p2"/>
            <p:cNvSpPr/>
            <p:nvPr/>
          </p:nvSpPr>
          <p:spPr>
            <a:xfrm>
              <a:off x="227985" y="1844825"/>
              <a:ext cx="216000" cy="229423"/>
            </a:xfrm>
            <a:prstGeom prst="ellipse">
              <a:avLst/>
            </a:prstGeom>
            <a:solidFill>
              <a:schemeClr val="accent6"/>
            </a:solidFill>
            <a:ln w="25400" cap="flat" cmpd="sng">
              <a:solidFill>
                <a:srgbClr val="3660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112705" y="2060848"/>
              <a:ext cx="4988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1934</a:t>
              </a:r>
              <a:endParaRPr/>
            </a:p>
          </p:txBody>
        </p:sp>
      </p:grpSp>
      <p:sp>
        <p:nvSpPr>
          <p:cNvPr id="114" name="Google Shape;114;p2"/>
          <p:cNvSpPr txBox="1"/>
          <p:nvPr/>
        </p:nvSpPr>
        <p:spPr>
          <a:xfrm rot="-1525014">
            <a:off x="199593" y="1385704"/>
            <a:ext cx="127849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Código das Águas</a:t>
            </a:r>
            <a:endParaRPr/>
          </a:p>
        </p:txBody>
      </p:sp>
      <p:sp>
        <p:nvSpPr>
          <p:cNvPr id="115" name="Google Shape;115;p2"/>
          <p:cNvSpPr txBox="1"/>
          <p:nvPr/>
        </p:nvSpPr>
        <p:spPr>
          <a:xfrm>
            <a:off x="1624713" y="2337847"/>
            <a:ext cx="581977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DOMÍNIO DAS ÁGUAS</a:t>
            </a:r>
            <a:endParaRPr sz="24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323528" y="2774776"/>
            <a:ext cx="8458200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ts val="2400"/>
              <a:buFont typeface="Arial"/>
              <a:buChar char="•"/>
            </a:pPr>
            <a:r>
              <a:rPr lang="pt-BR" sz="2400" b="1">
                <a:solidFill>
                  <a:srgbClr val="0066FF"/>
                </a:solidFill>
                <a:latin typeface="Calibri"/>
                <a:ea typeface="Calibri"/>
                <a:cs typeface="Calibri"/>
                <a:sym typeface="Calibri"/>
              </a:rPr>
              <a:t>Código de Águas (1934)</a:t>
            </a:r>
            <a:endParaRPr/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Águas Públicas, Comuns e Particulares</a:t>
            </a:r>
            <a:endParaRPr/>
          </a:p>
        </p:txBody>
      </p:sp>
      <p:sp>
        <p:nvSpPr>
          <p:cNvPr id="117" name="Google Shape;117;p2"/>
          <p:cNvSpPr txBox="1"/>
          <p:nvPr/>
        </p:nvSpPr>
        <p:spPr>
          <a:xfrm>
            <a:off x="323528" y="3710880"/>
            <a:ext cx="8458200" cy="1878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ts val="2400"/>
              <a:buFont typeface="Arial"/>
              <a:buChar char="•"/>
            </a:pPr>
            <a:r>
              <a:rPr lang="pt-BR" sz="2400" b="1">
                <a:solidFill>
                  <a:srgbClr val="0066FF"/>
                </a:solidFill>
                <a:latin typeface="Calibri"/>
                <a:ea typeface="Calibri"/>
                <a:cs typeface="Calibri"/>
                <a:sym typeface="Calibri"/>
              </a:rPr>
              <a:t>Constituição Federal (1988)</a:t>
            </a:r>
            <a:endParaRPr/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Bens da União (Art. 20, III, VIII e IX)</a:t>
            </a:r>
            <a:endParaRPr/>
          </a:p>
          <a:p>
            <a:pPr marL="1143000" marR="0" lvl="2" indent="-22860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Águas </a:t>
            </a:r>
            <a:r>
              <a:rPr lang="pt-BR" sz="18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superficiais</a:t>
            </a: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*;</a:t>
            </a:r>
            <a:endParaRPr/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Bens dos Estados (Art. 26, I)</a:t>
            </a:r>
            <a:endParaRPr/>
          </a:p>
          <a:p>
            <a:pPr marL="1143000" marR="0" lvl="2" indent="-22860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Águas </a:t>
            </a:r>
            <a:r>
              <a:rPr lang="pt-BR" sz="18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superficiais</a:t>
            </a: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** e as águas </a:t>
            </a:r>
            <a:r>
              <a:rPr lang="pt-BR" sz="18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subterrâneas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"/>
          <p:cNvSpPr txBox="1"/>
          <p:nvPr/>
        </p:nvSpPr>
        <p:spPr>
          <a:xfrm>
            <a:off x="467905" y="5657292"/>
            <a:ext cx="7920879" cy="522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50" tIns="45450" rIns="90850" bIns="4545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Banhem mais de um Estado, sirvam de limites com outros países ou sejam decorrentes de obras da União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** Mananciais hídricos localizados integralmente dentro do Estado ou do DF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"/>
          <p:cNvSpPr txBox="1"/>
          <p:nvPr/>
        </p:nvSpPr>
        <p:spPr>
          <a:xfrm rot="-1525014">
            <a:off x="954694" y="1385704"/>
            <a:ext cx="14570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Constituição Federal</a:t>
            </a:r>
            <a:endParaRPr/>
          </a:p>
        </p:txBody>
      </p:sp>
      <p:grpSp>
        <p:nvGrpSpPr>
          <p:cNvPr id="120" name="Google Shape;120;p2"/>
          <p:cNvGrpSpPr/>
          <p:nvPr/>
        </p:nvGrpSpPr>
        <p:grpSpPr>
          <a:xfrm>
            <a:off x="807874" y="1844825"/>
            <a:ext cx="498855" cy="493022"/>
            <a:chOff x="807874" y="1844825"/>
            <a:chExt cx="498855" cy="493022"/>
          </a:xfrm>
        </p:grpSpPr>
        <p:sp>
          <p:nvSpPr>
            <p:cNvPr id="121" name="Google Shape;121;p2"/>
            <p:cNvSpPr/>
            <p:nvPr/>
          </p:nvSpPr>
          <p:spPr>
            <a:xfrm>
              <a:off x="973595" y="1844825"/>
              <a:ext cx="216000" cy="229423"/>
            </a:xfrm>
            <a:prstGeom prst="ellipse">
              <a:avLst/>
            </a:prstGeom>
            <a:solidFill>
              <a:schemeClr val="accent6"/>
            </a:solidFill>
            <a:ln w="25400" cap="flat" cmpd="sng">
              <a:solidFill>
                <a:srgbClr val="3660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2"/>
            <p:cNvSpPr txBox="1"/>
            <p:nvPr/>
          </p:nvSpPr>
          <p:spPr>
            <a:xfrm>
              <a:off x="807874" y="2060848"/>
              <a:ext cx="4988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1988</a:t>
              </a:r>
              <a:endParaRPr/>
            </a:p>
          </p:txBody>
        </p:sp>
      </p:grpSp>
      <p:grpSp>
        <p:nvGrpSpPr>
          <p:cNvPr id="123" name="Google Shape;123;p2"/>
          <p:cNvGrpSpPr/>
          <p:nvPr/>
        </p:nvGrpSpPr>
        <p:grpSpPr>
          <a:xfrm>
            <a:off x="0" y="4042"/>
            <a:ext cx="9144000" cy="620688"/>
            <a:chOff x="0" y="0"/>
            <a:chExt cx="9144000" cy="620688"/>
          </a:xfrm>
        </p:grpSpPr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 l="13290" t="20671" r="14497" b="70843"/>
            <a:stretch/>
          </p:blipFill>
          <p:spPr>
            <a:xfrm>
              <a:off x="0" y="0"/>
              <a:ext cx="9144000" cy="6206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 l="45415" t="20671" r="34682" b="70843"/>
            <a:stretch/>
          </p:blipFill>
          <p:spPr>
            <a:xfrm>
              <a:off x="755576" y="0"/>
              <a:ext cx="5832648" cy="593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 txBox="1"/>
            <p:nvPr/>
          </p:nvSpPr>
          <p:spPr>
            <a:xfrm>
              <a:off x="692128" y="134380"/>
              <a:ext cx="4782656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b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INSTITUTO DE GESTÃO DE ÁGUAS DO RN - IGARN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12"/>
          <p:cNvSpPr>
            <a:spLocks noChangeArrowheads="1"/>
          </p:cNvSpPr>
          <p:nvPr/>
        </p:nvSpPr>
        <p:spPr bwMode="auto">
          <a:xfrm rot="10800000" flipV="1">
            <a:off x="357187" y="724412"/>
            <a:ext cx="842962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b="1" dirty="0">
                <a:latin typeface="+mj-lt"/>
              </a:rPr>
              <a:t>DISPONIBILIDADE HÍDRICA SUPERFICIAL (AÇUDES) DO  RN</a:t>
            </a:r>
          </a:p>
        </p:txBody>
      </p:sp>
      <p:sp>
        <p:nvSpPr>
          <p:cNvPr id="31746" name="Text Box 5"/>
          <p:cNvSpPr txBox="1">
            <a:spLocks noChangeArrowheads="1"/>
          </p:cNvSpPr>
          <p:nvPr/>
        </p:nvSpPr>
        <p:spPr bwMode="auto">
          <a:xfrm>
            <a:off x="611560" y="536015"/>
            <a:ext cx="705612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r>
              <a:rPr lang="pt-BR" sz="2000">
                <a:solidFill>
                  <a:srgbClr val="FFFF66"/>
                </a:solidFill>
                <a:latin typeface="Tahoma" pitchFamily="34" charset="0"/>
              </a:rPr>
              <a:t>   </a:t>
            </a:r>
            <a:endParaRPr lang="pt-BR" sz="1800"/>
          </a:p>
        </p:txBody>
      </p:sp>
      <p:grpSp>
        <p:nvGrpSpPr>
          <p:cNvPr id="2" name="Grupo 11">
            <a:extLst>
              <a:ext uri="{FF2B5EF4-FFF2-40B4-BE49-F238E27FC236}">
                <a16:creationId xmlns:a16="http://schemas.microsoft.com/office/drawing/2014/main" id="{B12208A3-1DFB-91BC-FCD4-D2DBD6ED6DA2}"/>
              </a:ext>
            </a:extLst>
          </p:cNvPr>
          <p:cNvGrpSpPr/>
          <p:nvPr/>
        </p:nvGrpSpPr>
        <p:grpSpPr bwMode="auto">
          <a:xfrm>
            <a:off x="0" y="4042"/>
            <a:ext cx="9144000" cy="620688"/>
            <a:chOff x="0" y="0"/>
            <a:chExt cx="9144000" cy="620688"/>
          </a:xfrm>
        </p:grpSpPr>
        <p:pic>
          <p:nvPicPr>
            <p:cNvPr id="3" name="Picture 5">
              <a:extLst>
                <a:ext uri="{FF2B5EF4-FFF2-40B4-BE49-F238E27FC236}">
                  <a16:creationId xmlns:a16="http://schemas.microsoft.com/office/drawing/2014/main" id="{42E5EA0A-9124-A7EF-A94F-AB4B22239E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 l="13290" t="20671" r="14498" b="70843"/>
            <a:stretch/>
          </p:blipFill>
          <p:spPr bwMode="auto">
            <a:xfrm>
              <a:off x="0" y="0"/>
              <a:ext cx="9144000" cy="62068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/>
              <a:tailEnd/>
            </a:ln>
          </p:spPr>
        </p:pic>
        <p:pic>
          <p:nvPicPr>
            <p:cNvPr id="4" name="Picture 5">
              <a:extLst>
                <a:ext uri="{FF2B5EF4-FFF2-40B4-BE49-F238E27FC236}">
                  <a16:creationId xmlns:a16="http://schemas.microsoft.com/office/drawing/2014/main" id="{63F145B8-588B-807A-F8B3-6118B0FA2D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 l="45415" t="20671" r="34682" b="70843"/>
            <a:stretch/>
          </p:blipFill>
          <p:spPr bwMode="auto">
            <a:xfrm>
              <a:off x="755576" y="0"/>
              <a:ext cx="5832648" cy="59330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/>
              <a:tailEnd/>
            </a:ln>
          </p:spPr>
        </p:pic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F38BDE74-B1DC-5EFC-1A18-CCC5D2A816CC}"/>
                </a:ext>
              </a:extLst>
            </p:cNvPr>
            <p:cNvSpPr txBox="1"/>
            <p:nvPr/>
          </p:nvSpPr>
          <p:spPr bwMode="auto">
            <a:xfrm>
              <a:off x="692128" y="134380"/>
              <a:ext cx="478265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pt-BR" sz="1600" b="1">
                  <a:solidFill>
                    <a:schemeClr val="bg1"/>
                  </a:solidFill>
                  <a:latin typeface="Trebuchet MS"/>
                </a:rPr>
                <a:t>INSTITUTO DE GESTÃO DE ÁGUAS DO RN - IGARN</a:t>
              </a:r>
              <a:endParaRPr/>
            </a:p>
          </p:txBody>
        </p:sp>
      </p:grp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2CEABE18-005E-49E6-C72D-A7F77E4595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49675"/>
              </p:ext>
            </p:extLst>
          </p:nvPr>
        </p:nvGraphicFramePr>
        <p:xfrm>
          <a:off x="1031029" y="1224204"/>
          <a:ext cx="6698406" cy="55138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10038">
                  <a:extLst>
                    <a:ext uri="{9D8B030D-6E8A-4147-A177-3AD203B41FA5}">
                      <a16:colId xmlns:a16="http://schemas.microsoft.com/office/drawing/2014/main" val="2364609805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975228983"/>
                    </a:ext>
                  </a:extLst>
                </a:gridCol>
                <a:gridCol w="1737468">
                  <a:extLst>
                    <a:ext uri="{9D8B030D-6E8A-4147-A177-3AD203B41FA5}">
                      <a16:colId xmlns:a16="http://schemas.microsoft.com/office/drawing/2014/main" val="3497668997"/>
                    </a:ext>
                  </a:extLst>
                </a:gridCol>
              </a:tblGrid>
              <a:tr h="40459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BACIA DO PIANCÓ-PIRANHAS-AÇU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pt-BR" sz="1800" b="1" u="none" strike="noStrike" dirty="0">
                          <a:effectLst/>
                        </a:rPr>
                        <a:t>Outorga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pt-BR" sz="1800" b="1" u="none" strike="noStrike" dirty="0">
                          <a:effectLst/>
                        </a:rPr>
                        <a:t>Segurança Hídrica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117227"/>
                  </a:ext>
                </a:extLst>
              </a:tr>
              <a:tr h="27476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VAZÕES REGULARIZADAS (l/s)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Q</a:t>
                      </a:r>
                      <a:r>
                        <a:rPr lang="pt-BR" sz="1800" b="1" u="none" strike="noStrike" baseline="-25000" dirty="0">
                          <a:effectLst/>
                        </a:rPr>
                        <a:t>90</a:t>
                      </a:r>
                      <a:endParaRPr lang="pt-BR" sz="18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Q</a:t>
                      </a:r>
                      <a:r>
                        <a:rPr lang="pt-BR" sz="1800" b="1" u="none" strike="noStrike" baseline="-25000" dirty="0">
                          <a:effectLst/>
                        </a:rPr>
                        <a:t>99</a:t>
                      </a:r>
                      <a:endParaRPr lang="pt-BR" sz="18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4476125"/>
                  </a:ext>
                </a:extLst>
              </a:tr>
              <a:tr h="27476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Beldroega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183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58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8046375"/>
                  </a:ext>
                </a:extLst>
              </a:tr>
              <a:tr h="27476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Boqueirão de Angicos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80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36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2532934"/>
                  </a:ext>
                </a:extLst>
              </a:tr>
              <a:tr h="27476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Boqueirão de Parelhas(Ministro João Alves)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337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198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9404642"/>
                  </a:ext>
                </a:extLst>
              </a:tr>
              <a:tr h="27476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Caldeirão de Parelhas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67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22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5913638"/>
                  </a:ext>
                </a:extLst>
              </a:tr>
              <a:tr h="27476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Carnaúba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114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50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2391261"/>
                  </a:ext>
                </a:extLst>
              </a:tr>
              <a:tr h="27476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Cruzeta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259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85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6676462"/>
                  </a:ext>
                </a:extLst>
              </a:tr>
              <a:tr h="27476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Dourado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128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47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1145648"/>
                  </a:ext>
                </a:extLst>
              </a:tr>
              <a:tr h="27476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Eng. Armando Ribeiro Gonçalves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16.389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12.479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4149241"/>
                  </a:ext>
                </a:extLst>
              </a:tr>
              <a:tr h="27476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Itans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613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382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7776161"/>
                  </a:ext>
                </a:extLst>
              </a:tr>
              <a:tr h="27476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Marechal Dutra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358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161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5035429"/>
                  </a:ext>
                </a:extLst>
              </a:tr>
              <a:tr h="27476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Mendubim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489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334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0024136"/>
                  </a:ext>
                </a:extLst>
              </a:tr>
              <a:tr h="27476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Passagem das traíras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464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240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3616787"/>
                  </a:ext>
                </a:extLst>
              </a:tr>
              <a:tr h="27476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Pataxó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312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154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2618176"/>
                  </a:ext>
                </a:extLst>
              </a:tr>
              <a:tr h="27476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Rio da pedra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76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25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806535"/>
                  </a:ext>
                </a:extLst>
              </a:tr>
              <a:tr h="27476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Sabugi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347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177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999703"/>
                  </a:ext>
                </a:extLst>
              </a:tr>
              <a:tr h="27476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Zangarelhas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13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276333"/>
                  </a:ext>
                </a:extLst>
              </a:tr>
              <a:tr h="27476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TOTAIS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20.229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14.448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9825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1625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12"/>
          <p:cNvSpPr>
            <a:spLocks noChangeArrowheads="1"/>
          </p:cNvSpPr>
          <p:nvPr/>
        </p:nvSpPr>
        <p:spPr bwMode="auto">
          <a:xfrm rot="10800000" flipV="1">
            <a:off x="467543" y="724412"/>
            <a:ext cx="831926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b="1" dirty="0">
                <a:latin typeface="+mj-lt"/>
              </a:rPr>
              <a:t>DISPONIBILIDADE HÍDRICA SUPERFICIAL (AÇUDES) DO  RN</a:t>
            </a:r>
          </a:p>
        </p:txBody>
      </p:sp>
      <p:sp>
        <p:nvSpPr>
          <p:cNvPr id="31746" name="Text Box 5"/>
          <p:cNvSpPr txBox="1">
            <a:spLocks noChangeArrowheads="1"/>
          </p:cNvSpPr>
          <p:nvPr/>
        </p:nvSpPr>
        <p:spPr bwMode="auto">
          <a:xfrm>
            <a:off x="755576" y="500170"/>
            <a:ext cx="705612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r>
              <a:rPr lang="pt-BR" sz="2000">
                <a:solidFill>
                  <a:srgbClr val="FFFF66"/>
                </a:solidFill>
                <a:latin typeface="Tahoma" pitchFamily="34" charset="0"/>
              </a:rPr>
              <a:t>   </a:t>
            </a:r>
            <a:endParaRPr lang="pt-BR" sz="1800"/>
          </a:p>
        </p:txBody>
      </p:sp>
      <p:grpSp>
        <p:nvGrpSpPr>
          <p:cNvPr id="2" name="Grupo 11">
            <a:extLst>
              <a:ext uri="{FF2B5EF4-FFF2-40B4-BE49-F238E27FC236}">
                <a16:creationId xmlns:a16="http://schemas.microsoft.com/office/drawing/2014/main" id="{B12208A3-1DFB-91BC-FCD4-D2DBD6ED6DA2}"/>
              </a:ext>
            </a:extLst>
          </p:cNvPr>
          <p:cNvGrpSpPr/>
          <p:nvPr/>
        </p:nvGrpSpPr>
        <p:grpSpPr bwMode="auto">
          <a:xfrm>
            <a:off x="0" y="4042"/>
            <a:ext cx="9144000" cy="620688"/>
            <a:chOff x="0" y="0"/>
            <a:chExt cx="9144000" cy="620688"/>
          </a:xfrm>
        </p:grpSpPr>
        <p:pic>
          <p:nvPicPr>
            <p:cNvPr id="3" name="Picture 5">
              <a:extLst>
                <a:ext uri="{FF2B5EF4-FFF2-40B4-BE49-F238E27FC236}">
                  <a16:creationId xmlns:a16="http://schemas.microsoft.com/office/drawing/2014/main" id="{42E5EA0A-9124-A7EF-A94F-AB4B22239E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 l="13290" t="20671" r="14498" b="70843"/>
            <a:stretch/>
          </p:blipFill>
          <p:spPr bwMode="auto">
            <a:xfrm>
              <a:off x="0" y="0"/>
              <a:ext cx="9144000" cy="62068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/>
              <a:tailEnd/>
            </a:ln>
          </p:spPr>
        </p:pic>
        <p:pic>
          <p:nvPicPr>
            <p:cNvPr id="4" name="Picture 5">
              <a:extLst>
                <a:ext uri="{FF2B5EF4-FFF2-40B4-BE49-F238E27FC236}">
                  <a16:creationId xmlns:a16="http://schemas.microsoft.com/office/drawing/2014/main" id="{63F145B8-588B-807A-F8B3-6118B0FA2D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 l="45415" t="20671" r="34682" b="70843"/>
            <a:stretch/>
          </p:blipFill>
          <p:spPr bwMode="auto">
            <a:xfrm>
              <a:off x="755576" y="0"/>
              <a:ext cx="5832648" cy="59330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/>
              <a:tailEnd/>
            </a:ln>
          </p:spPr>
        </p:pic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F38BDE74-B1DC-5EFC-1A18-CCC5D2A816CC}"/>
                </a:ext>
              </a:extLst>
            </p:cNvPr>
            <p:cNvSpPr txBox="1"/>
            <p:nvPr/>
          </p:nvSpPr>
          <p:spPr bwMode="auto">
            <a:xfrm>
              <a:off x="692128" y="134380"/>
              <a:ext cx="478265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pt-BR" sz="1600" b="1">
                  <a:solidFill>
                    <a:schemeClr val="bg1"/>
                  </a:solidFill>
                  <a:latin typeface="Trebuchet MS"/>
                </a:rPr>
                <a:t>INSTITUTO DE GESTÃO DE ÁGUAS DO RN - IGARN</a:t>
              </a:r>
              <a:endParaRPr/>
            </a:p>
          </p:txBody>
        </p:sp>
      </p:grp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6B65AC56-1066-D19B-E560-05AD71D955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395386"/>
              </p:ext>
            </p:extLst>
          </p:nvPr>
        </p:nvGraphicFramePr>
        <p:xfrm>
          <a:off x="1115616" y="1065894"/>
          <a:ext cx="5472608" cy="5544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31908">
                  <a:extLst>
                    <a:ext uri="{9D8B030D-6E8A-4147-A177-3AD203B41FA5}">
                      <a16:colId xmlns:a16="http://schemas.microsoft.com/office/drawing/2014/main" val="835158678"/>
                    </a:ext>
                  </a:extLst>
                </a:gridCol>
                <a:gridCol w="836421">
                  <a:extLst>
                    <a:ext uri="{9D8B030D-6E8A-4147-A177-3AD203B41FA5}">
                      <a16:colId xmlns:a16="http://schemas.microsoft.com/office/drawing/2014/main" val="2062706056"/>
                    </a:ext>
                  </a:extLst>
                </a:gridCol>
                <a:gridCol w="1804279">
                  <a:extLst>
                    <a:ext uri="{9D8B030D-6E8A-4147-A177-3AD203B41FA5}">
                      <a16:colId xmlns:a16="http://schemas.microsoft.com/office/drawing/2014/main" val="501630689"/>
                    </a:ext>
                  </a:extLst>
                </a:gridCol>
              </a:tblGrid>
              <a:tr h="332588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u="none" strike="noStrike" dirty="0">
                          <a:effectLst/>
                        </a:rPr>
                        <a:t>BACIA TRAIRI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pt-BR" sz="1700" u="none" strike="noStrike" dirty="0">
                          <a:effectLst/>
                        </a:rPr>
                        <a:t>Outorga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pt-BR" sz="1700" u="none" strike="noStrike" dirty="0">
                          <a:effectLst/>
                        </a:rPr>
                        <a:t>Segurança Hídrica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6496045"/>
                  </a:ext>
                </a:extLst>
              </a:tr>
              <a:tr h="231365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u="none" strike="noStrike" dirty="0">
                          <a:effectLst/>
                        </a:rPr>
                        <a:t>VAZÕES REGULARIZADAS (l/s)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>
                          <a:effectLst/>
                        </a:rPr>
                        <a:t>Q90</a:t>
                      </a:r>
                      <a:endParaRPr lang="pt-BR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effectLst/>
                        </a:rPr>
                        <a:t>Q99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2598461"/>
                  </a:ext>
                </a:extLst>
              </a:tr>
              <a:tr h="231365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u="none" strike="noStrike" dirty="0" err="1">
                          <a:effectLst/>
                        </a:rPr>
                        <a:t>Inharé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>
                          <a:effectLst/>
                        </a:rPr>
                        <a:t>65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>
                          <a:effectLst/>
                        </a:rPr>
                        <a:t>26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2612179"/>
                  </a:ext>
                </a:extLst>
              </a:tr>
              <a:tr h="231365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u="none" strike="noStrike" dirty="0">
                          <a:effectLst/>
                        </a:rPr>
                        <a:t>Santa Cruz do Trairi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 dirty="0">
                          <a:effectLst/>
                        </a:rPr>
                        <a:t>146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>
                          <a:effectLst/>
                        </a:rPr>
                        <a:t>50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2765936"/>
                  </a:ext>
                </a:extLst>
              </a:tr>
              <a:tr h="231365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u="none" strike="noStrike" dirty="0" err="1">
                          <a:effectLst/>
                        </a:rPr>
                        <a:t>Trairí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 dirty="0">
                          <a:effectLst/>
                        </a:rPr>
                        <a:t>219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>
                          <a:effectLst/>
                        </a:rPr>
                        <a:t>149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042372"/>
                  </a:ext>
                </a:extLst>
              </a:tr>
              <a:tr h="231365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u="none" strike="noStrike" dirty="0">
                          <a:effectLst/>
                        </a:rPr>
                        <a:t>TOTAIS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>
                          <a:effectLst/>
                        </a:rPr>
                        <a:t>430</a:t>
                      </a:r>
                      <a:endParaRPr lang="pt-BR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 dirty="0">
                          <a:effectLst/>
                        </a:rPr>
                        <a:t>225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0150818"/>
                  </a:ext>
                </a:extLst>
              </a:tr>
              <a:tr h="309447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u="none" strike="noStrike" dirty="0">
                          <a:effectLst/>
                        </a:rPr>
                        <a:t>BACIA POTENGI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pt-BR" sz="1700" u="none" strike="noStrike">
                          <a:effectLst/>
                        </a:rPr>
                        <a:t>Outorga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pt-BR" sz="1700" u="none" strike="noStrike" dirty="0">
                          <a:effectLst/>
                        </a:rPr>
                        <a:t>Segurança Hídrica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58771"/>
                  </a:ext>
                </a:extLst>
              </a:tr>
              <a:tr h="231365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u="none" strike="noStrike" dirty="0">
                          <a:effectLst/>
                        </a:rPr>
                        <a:t>VAZÕES REGULARIZADAS (l/s)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>
                          <a:effectLst/>
                        </a:rPr>
                        <a:t>Q90</a:t>
                      </a:r>
                      <a:endParaRPr lang="pt-BR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>
                          <a:effectLst/>
                        </a:rPr>
                        <a:t>Q99</a:t>
                      </a:r>
                      <a:endParaRPr lang="pt-BR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7308475"/>
                  </a:ext>
                </a:extLst>
              </a:tr>
              <a:tr h="231365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u="none" strike="noStrike" dirty="0">
                          <a:effectLst/>
                        </a:rPr>
                        <a:t>Campo Grande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>
                          <a:effectLst/>
                        </a:rPr>
                        <a:t>719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 dirty="0">
                          <a:effectLst/>
                        </a:rPr>
                        <a:t>474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1429355"/>
                  </a:ext>
                </a:extLst>
              </a:tr>
              <a:tr h="231365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u="none" strike="noStrike">
                          <a:effectLst/>
                        </a:rPr>
                        <a:t>Tabatinga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>
                          <a:effectLst/>
                        </a:rPr>
                        <a:t>338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 dirty="0">
                          <a:effectLst/>
                        </a:rPr>
                        <a:t>233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6212521"/>
                  </a:ext>
                </a:extLst>
              </a:tr>
              <a:tr h="231365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u="none" strike="noStrike">
                          <a:effectLst/>
                        </a:rPr>
                        <a:t>TOTAIS</a:t>
                      </a:r>
                      <a:endParaRPr lang="pt-BR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 dirty="0">
                          <a:effectLst/>
                        </a:rPr>
                        <a:t>1.057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 dirty="0">
                          <a:effectLst/>
                        </a:rPr>
                        <a:t>707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0815658"/>
                  </a:ext>
                </a:extLst>
              </a:tr>
              <a:tr h="305164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u="none" strike="noStrike">
                          <a:effectLst/>
                        </a:rPr>
                        <a:t>BACIA CEARÁ-MIRIM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pt-BR" sz="1700" u="none" strike="noStrike" dirty="0">
                          <a:effectLst/>
                        </a:rPr>
                        <a:t>Outorga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pt-BR" sz="1700" u="none" strike="noStrike" dirty="0">
                          <a:effectLst/>
                        </a:rPr>
                        <a:t>Segurança Hídrica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47166"/>
                  </a:ext>
                </a:extLst>
              </a:tr>
              <a:tr h="231365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u="none" strike="noStrike">
                          <a:effectLst/>
                        </a:rPr>
                        <a:t>VAZÕES REGULARIZADAS (l/s)</a:t>
                      </a:r>
                      <a:endParaRPr lang="pt-BR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effectLst/>
                        </a:rPr>
                        <a:t>Q90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effectLst/>
                        </a:rPr>
                        <a:t>Q99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8775644"/>
                  </a:ext>
                </a:extLst>
              </a:tr>
              <a:tr h="231365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u="none" strike="noStrike">
                          <a:effectLst/>
                        </a:rPr>
                        <a:t>Poço Branco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 dirty="0">
                          <a:effectLst/>
                        </a:rPr>
                        <a:t>1.927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 dirty="0">
                          <a:effectLst/>
                        </a:rPr>
                        <a:t>1.255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244760"/>
                  </a:ext>
                </a:extLst>
              </a:tr>
              <a:tr h="231365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u="none" strike="noStrike">
                          <a:effectLst/>
                        </a:rPr>
                        <a:t>TOTAIS</a:t>
                      </a:r>
                      <a:endParaRPr lang="pt-BR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 dirty="0">
                          <a:effectLst/>
                        </a:rPr>
                        <a:t>1.927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 dirty="0">
                          <a:effectLst/>
                        </a:rPr>
                        <a:t>1.255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683271"/>
                  </a:ext>
                </a:extLst>
              </a:tr>
              <a:tr h="300881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u="none" strike="noStrike">
                          <a:effectLst/>
                        </a:rPr>
                        <a:t>BACIA JACU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pt-BR" sz="1700" u="none" strike="noStrike">
                          <a:effectLst/>
                        </a:rPr>
                        <a:t>Outorga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pt-BR" sz="1700" u="none" strike="noStrike" dirty="0">
                          <a:effectLst/>
                        </a:rPr>
                        <a:t>Segurança Hídrica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727897"/>
                  </a:ext>
                </a:extLst>
              </a:tr>
              <a:tr h="231365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u="none" strike="noStrike">
                          <a:effectLst/>
                        </a:rPr>
                        <a:t>VAZÕES REGULARIZADAS (l/s)</a:t>
                      </a:r>
                      <a:endParaRPr lang="pt-BR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>
                          <a:effectLst/>
                        </a:rPr>
                        <a:t>Q90</a:t>
                      </a:r>
                      <a:endParaRPr lang="pt-BR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effectLst/>
                        </a:rPr>
                        <a:t>Q99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0549827"/>
                  </a:ext>
                </a:extLst>
              </a:tr>
              <a:tr h="231365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u="none" strike="noStrike">
                          <a:effectLst/>
                        </a:rPr>
                        <a:t>Japi II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>
                          <a:effectLst/>
                        </a:rPr>
                        <a:t>319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 dirty="0">
                          <a:effectLst/>
                        </a:rPr>
                        <a:t>224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660882"/>
                  </a:ext>
                </a:extLst>
              </a:tr>
              <a:tr h="231365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u="none" strike="noStrike">
                          <a:effectLst/>
                        </a:rPr>
                        <a:t>TOTAIS</a:t>
                      </a:r>
                      <a:endParaRPr lang="pt-BR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>
                          <a:effectLst/>
                        </a:rPr>
                        <a:t>319</a:t>
                      </a:r>
                      <a:endParaRPr lang="pt-BR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 dirty="0">
                          <a:effectLst/>
                        </a:rPr>
                        <a:t>224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1873313"/>
                  </a:ext>
                </a:extLst>
              </a:tr>
              <a:tr h="231365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b="1" u="none" strike="noStrike" dirty="0">
                          <a:effectLst/>
                        </a:rPr>
                        <a:t>TOTA DO RN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b="1" u="none" strike="noStrike" dirty="0">
                          <a:effectLst/>
                        </a:rPr>
                        <a:t>35.779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b="1" u="none" strike="noStrike" dirty="0">
                          <a:effectLst/>
                        </a:rPr>
                        <a:t>24.230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9" marR="9429" marT="94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5589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928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9155" name="Picture 5" descr="Igarn transparente"/>
          <p:cNvPicPr>
            <a:picLocks noChangeAspect="1" noChangeArrowheads="1"/>
          </p:cNvPicPr>
          <p:nvPr/>
        </p:nvPicPr>
        <p:blipFill>
          <a:blip r:embed="rId2"/>
          <a:srcRect l="10325" r="9373"/>
          <a:stretch/>
        </p:blipFill>
        <p:spPr bwMode="auto">
          <a:xfrm>
            <a:off x="1979712" y="2666171"/>
            <a:ext cx="504056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 bwMode="auto">
          <a:xfrm>
            <a:off x="1619672" y="4849995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dirty="0"/>
              <a:t>Rua Raposo Câmara, 3588, Candelária, Natal/RN. CEP 59065-150 Telefones: (84) 3113-4414 </a:t>
            </a:r>
          </a:p>
          <a:p>
            <a:pPr algn="ctr">
              <a:defRPr/>
            </a:pPr>
            <a:r>
              <a:rPr lang="pt-BR" dirty="0"/>
              <a:t>Site: </a:t>
            </a:r>
            <a:r>
              <a:rPr lang="pt-BR" u="sng" dirty="0">
                <a:hlinkClick r:id="rId3" tooltip="http://www.igarn.rn.gov.br/"/>
              </a:rPr>
              <a:t>www.igarn.rn.gov.br</a:t>
            </a:r>
            <a:r>
              <a:rPr lang="pt-BR" dirty="0"/>
              <a:t> </a:t>
            </a:r>
            <a:endParaRPr dirty="0"/>
          </a:p>
          <a:p>
            <a:pPr algn="ctr">
              <a:defRPr/>
            </a:pPr>
            <a:r>
              <a:rPr lang="pt-BR" dirty="0"/>
              <a:t>E-mail</a:t>
            </a:r>
            <a:r>
              <a:rPr lang="pt-BR"/>
              <a:t>: </a:t>
            </a:r>
            <a:r>
              <a:rPr lang="pt-BR" u="sng">
                <a:hlinkClick r:id="rId4"/>
              </a:rPr>
              <a:t>outorga@igarn.rn.gov.br</a:t>
            </a:r>
            <a:endParaRPr lang="pt-BR" u="sng" dirty="0"/>
          </a:p>
        </p:txBody>
      </p:sp>
      <p:sp>
        <p:nvSpPr>
          <p:cNvPr id="7" name="CaixaDeTexto 6"/>
          <p:cNvSpPr txBox="1"/>
          <p:nvPr/>
        </p:nvSpPr>
        <p:spPr bwMode="auto">
          <a:xfrm>
            <a:off x="2555776" y="764704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3200" b="1">
                <a:solidFill>
                  <a:schemeClr val="accent1"/>
                </a:solidFill>
              </a:rPr>
              <a:t>OBRIGADO</a:t>
            </a:r>
            <a:endParaRPr/>
          </a:p>
          <a:p>
            <a:pPr algn="ctr">
              <a:defRPr/>
            </a:pPr>
            <a:endParaRPr lang="pt-BR" sz="3200" b="1">
              <a:solidFill>
                <a:schemeClr val="accent1"/>
              </a:solidFill>
            </a:endParaRPr>
          </a:p>
          <a:p>
            <a:pPr algn="ctr">
              <a:defRPr/>
            </a:pPr>
            <a:r>
              <a:rPr lang="pt-BR" sz="3200" b="1" u="sng">
                <a:solidFill>
                  <a:schemeClr val="accent1"/>
                </a:solidFill>
                <a:hlinkClick r:id="rId5" tooltip="mailto:nelsonemparn@gmail.com"/>
              </a:rPr>
              <a:t>nelsonemparn@gmail.com</a:t>
            </a:r>
            <a:endParaRPr lang="pt-BR" sz="3200" b="1">
              <a:solidFill>
                <a:schemeClr val="accent1"/>
              </a:solidFill>
            </a:endParaRPr>
          </a:p>
        </p:txBody>
      </p:sp>
      <p:grpSp>
        <p:nvGrpSpPr>
          <p:cNvPr id="2" name="Grupo 11">
            <a:extLst>
              <a:ext uri="{FF2B5EF4-FFF2-40B4-BE49-F238E27FC236}">
                <a16:creationId xmlns:a16="http://schemas.microsoft.com/office/drawing/2014/main" id="{E8B937DC-7827-6B76-9B51-7B1514635700}"/>
              </a:ext>
            </a:extLst>
          </p:cNvPr>
          <p:cNvGrpSpPr/>
          <p:nvPr/>
        </p:nvGrpSpPr>
        <p:grpSpPr bwMode="auto">
          <a:xfrm>
            <a:off x="0" y="-27384"/>
            <a:ext cx="9144000" cy="620688"/>
            <a:chOff x="0" y="0"/>
            <a:chExt cx="9144000" cy="620688"/>
          </a:xfrm>
        </p:grpSpPr>
        <p:pic>
          <p:nvPicPr>
            <p:cNvPr id="3" name="Picture 5">
              <a:extLst>
                <a:ext uri="{FF2B5EF4-FFF2-40B4-BE49-F238E27FC236}">
                  <a16:creationId xmlns:a16="http://schemas.microsoft.com/office/drawing/2014/main" id="{8A6E8D29-4A73-39D4-C7FA-BAF136ACA2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 l="13290" t="20671" r="14498" b="70843"/>
            <a:stretch/>
          </p:blipFill>
          <p:spPr bwMode="auto">
            <a:xfrm>
              <a:off x="0" y="0"/>
              <a:ext cx="9144000" cy="62068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/>
              <a:tailEnd/>
            </a:ln>
          </p:spPr>
        </p:pic>
        <p:pic>
          <p:nvPicPr>
            <p:cNvPr id="4" name="Picture 5">
              <a:extLst>
                <a:ext uri="{FF2B5EF4-FFF2-40B4-BE49-F238E27FC236}">
                  <a16:creationId xmlns:a16="http://schemas.microsoft.com/office/drawing/2014/main" id="{3D1F92CD-A5D7-997B-8F6A-0C9A8B6AB6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 l="45415" t="20671" r="34682" b="70843"/>
            <a:stretch/>
          </p:blipFill>
          <p:spPr bwMode="auto">
            <a:xfrm>
              <a:off x="755576" y="0"/>
              <a:ext cx="5832648" cy="59330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/>
              <a:tailEnd/>
            </a:ln>
          </p:spPr>
        </p:pic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6B5F3644-3B24-900F-E65D-FDE12E0926E5}"/>
                </a:ext>
              </a:extLst>
            </p:cNvPr>
            <p:cNvSpPr txBox="1"/>
            <p:nvPr/>
          </p:nvSpPr>
          <p:spPr bwMode="auto">
            <a:xfrm>
              <a:off x="611560" y="116632"/>
              <a:ext cx="59394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pt-BR" sz="1600" b="1" dirty="0">
                  <a:solidFill>
                    <a:schemeClr val="bg1"/>
                  </a:solidFill>
                </a:rPr>
                <a:t>INSTITUTO DE GESTÃO DE ÁGUAS DO RN - IGARN</a:t>
              </a: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Grupo 11"/>
          <p:cNvGrpSpPr/>
          <p:nvPr/>
        </p:nvGrpSpPr>
        <p:grpSpPr bwMode="auto">
          <a:xfrm>
            <a:off x="0" y="-27384"/>
            <a:ext cx="9144000" cy="620688"/>
            <a:chOff x="0" y="0"/>
            <a:chExt cx="9144000" cy="620688"/>
          </a:xfrm>
        </p:grpSpPr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2"/>
            <a:srcRect l="13290" t="20671" r="14498" b="70843"/>
            <a:stretch/>
          </p:blipFill>
          <p:spPr bwMode="auto">
            <a:xfrm>
              <a:off x="0" y="0"/>
              <a:ext cx="9144000" cy="62068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/>
              <a:tailEnd/>
            </a:ln>
          </p:spPr>
        </p:pic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2"/>
            <a:srcRect l="45415" t="20671" r="34682" b="70843"/>
            <a:stretch/>
          </p:blipFill>
          <p:spPr bwMode="auto">
            <a:xfrm>
              <a:off x="755576" y="0"/>
              <a:ext cx="5832648" cy="59330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/>
              <a:tailEnd/>
            </a:ln>
          </p:spPr>
        </p:pic>
        <p:sp>
          <p:nvSpPr>
            <p:cNvPr id="26" name="CaixaDeTexto 25"/>
            <p:cNvSpPr txBox="1"/>
            <p:nvPr/>
          </p:nvSpPr>
          <p:spPr bwMode="auto">
            <a:xfrm>
              <a:off x="611560" y="116632"/>
              <a:ext cx="43460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pt-BR" sz="1600" b="1">
                  <a:solidFill>
                    <a:schemeClr val="bg1"/>
                  </a:solidFill>
                  <a:latin typeface="+mj-lt"/>
                </a:rPr>
                <a:t>INSTITUTO DE GESTÃO DE ÁGUAS DO RN - IGARN</a:t>
              </a:r>
              <a:endParaRPr/>
            </a:p>
          </p:txBody>
        </p:sp>
      </p:grp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2"/>
          <a:srcRect l="45415" t="20671" r="34682" b="70843"/>
          <a:stretch/>
        </p:blipFill>
        <p:spPr bwMode="auto">
          <a:xfrm>
            <a:off x="36312" y="6525344"/>
            <a:ext cx="9100978" cy="4571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646169" y="737277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Quais são as águas de domínio do Estado e da União no estado do Rio Grande do Norte?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7" t="12855" r="3487" b="9260"/>
          <a:stretch/>
        </p:blipFill>
        <p:spPr>
          <a:xfrm>
            <a:off x="1403648" y="1556793"/>
            <a:ext cx="692770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64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Grupo 11"/>
          <p:cNvGrpSpPr/>
          <p:nvPr/>
        </p:nvGrpSpPr>
        <p:grpSpPr bwMode="auto">
          <a:xfrm>
            <a:off x="0" y="-27384"/>
            <a:ext cx="9144000" cy="620688"/>
            <a:chOff x="0" y="0"/>
            <a:chExt cx="9144000" cy="620688"/>
          </a:xfrm>
        </p:grpSpPr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2"/>
            <a:srcRect l="13290" t="20671" r="14498" b="70843"/>
            <a:stretch/>
          </p:blipFill>
          <p:spPr bwMode="auto">
            <a:xfrm>
              <a:off x="0" y="0"/>
              <a:ext cx="9144000" cy="62068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/>
              <a:tailEnd/>
            </a:ln>
          </p:spPr>
        </p:pic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2"/>
            <a:srcRect l="45415" t="20671" r="34682" b="70843"/>
            <a:stretch/>
          </p:blipFill>
          <p:spPr bwMode="auto">
            <a:xfrm>
              <a:off x="755576" y="0"/>
              <a:ext cx="5832648" cy="59330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/>
              <a:tailEnd/>
            </a:ln>
          </p:spPr>
        </p:pic>
        <p:sp>
          <p:nvSpPr>
            <p:cNvPr id="26" name="CaixaDeTexto 25"/>
            <p:cNvSpPr txBox="1"/>
            <p:nvPr/>
          </p:nvSpPr>
          <p:spPr bwMode="auto">
            <a:xfrm>
              <a:off x="611560" y="116632"/>
              <a:ext cx="43460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pt-BR" sz="1600" b="1">
                  <a:solidFill>
                    <a:schemeClr val="bg1"/>
                  </a:solidFill>
                  <a:latin typeface="+mj-lt"/>
                </a:rPr>
                <a:t>INSTITUTO DE GESTÃO DE ÁGUAS DO RN - IGARN</a:t>
              </a:r>
              <a:endParaRPr/>
            </a:p>
          </p:txBody>
        </p:sp>
      </p:grpSp>
      <p:sp>
        <p:nvSpPr>
          <p:cNvPr id="2" name="CaixaDeTexto 1"/>
          <p:cNvSpPr txBox="1"/>
          <p:nvPr/>
        </p:nvSpPr>
        <p:spPr bwMode="auto">
          <a:xfrm>
            <a:off x="3491880" y="683404"/>
            <a:ext cx="2085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pt-BR">
                <a:latin typeface="+mj-lt"/>
              </a:rPr>
              <a:t>ARCABOUÇO LEGAL </a:t>
            </a:r>
            <a:endParaRPr/>
          </a:p>
        </p:txBody>
      </p: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2"/>
          <a:srcRect l="45415" t="20671" r="34682" b="70843"/>
          <a:stretch/>
        </p:blipFill>
        <p:spPr bwMode="auto">
          <a:xfrm>
            <a:off x="36312" y="6525344"/>
            <a:ext cx="9100978" cy="4571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1202425" y="1052736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Quais são as águas De domínio da união no estado do Rio Grande do Norte?</a:t>
            </a: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2" t="12855" b="11953"/>
          <a:stretch/>
        </p:blipFill>
        <p:spPr>
          <a:xfrm>
            <a:off x="742121" y="1425474"/>
            <a:ext cx="7108371" cy="486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53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3" name="Grupo 11"/>
          <p:cNvGrpSpPr/>
          <p:nvPr/>
        </p:nvGrpSpPr>
        <p:grpSpPr bwMode="auto">
          <a:xfrm>
            <a:off x="0" y="-27384"/>
            <a:ext cx="9144000" cy="620688"/>
            <a:chOff x="0" y="0"/>
            <a:chExt cx="9144000" cy="620688"/>
          </a:xfrm>
        </p:grpSpPr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2"/>
            <a:srcRect l="13290" t="20671" r="14498" b="70843"/>
            <a:stretch/>
          </p:blipFill>
          <p:spPr bwMode="auto">
            <a:xfrm>
              <a:off x="0" y="0"/>
              <a:ext cx="9144000" cy="62068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/>
              <a:tailEnd/>
            </a:ln>
          </p:spPr>
        </p:pic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2"/>
            <a:srcRect l="45415" t="20671" r="34682" b="70843"/>
            <a:stretch/>
          </p:blipFill>
          <p:spPr bwMode="auto">
            <a:xfrm>
              <a:off x="755576" y="0"/>
              <a:ext cx="5832648" cy="59330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/>
              <a:tailEnd/>
            </a:ln>
          </p:spPr>
        </p:pic>
        <p:sp>
          <p:nvSpPr>
            <p:cNvPr id="26" name="CaixaDeTexto 25"/>
            <p:cNvSpPr txBox="1"/>
            <p:nvPr/>
          </p:nvSpPr>
          <p:spPr bwMode="auto">
            <a:xfrm>
              <a:off x="611560" y="116632"/>
              <a:ext cx="59394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pt-BR" sz="1600" b="1">
                  <a:solidFill>
                    <a:schemeClr val="bg1"/>
                  </a:solidFill>
                </a:rPr>
                <a:t>INSTITUTO DE GESTÃO DE ÁGUAS DO RN - IGARN</a:t>
              </a:r>
              <a:endParaRPr/>
            </a:p>
          </p:txBody>
        </p:sp>
      </p:grpSp>
      <p:sp>
        <p:nvSpPr>
          <p:cNvPr id="3" name="CaixaDeTexto 2"/>
          <p:cNvSpPr txBox="1"/>
          <p:nvPr/>
        </p:nvSpPr>
        <p:spPr bwMode="auto">
          <a:xfrm>
            <a:off x="251520" y="2180625"/>
            <a:ext cx="86409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dirty="0"/>
              <a:t>I - </a:t>
            </a:r>
            <a:r>
              <a:rPr lang="pt-BR" u="sng" dirty="0">
                <a:solidFill>
                  <a:srgbClr val="0066FF"/>
                </a:solidFill>
                <a:cs typeface="Arial"/>
              </a:rPr>
              <a:t>participar da implantação das políticas </a:t>
            </a:r>
            <a:r>
              <a:rPr lang="pt-BR" dirty="0"/>
              <a:t>e programas estaduais de recursos hídricos;</a:t>
            </a:r>
            <a:endParaRPr dirty="0"/>
          </a:p>
          <a:p>
            <a:pPr algn="just">
              <a:defRPr/>
            </a:pPr>
            <a:r>
              <a:rPr lang="pt-BR" dirty="0"/>
              <a:t>II - coordenar e executar as atividades de </a:t>
            </a:r>
            <a:r>
              <a:rPr lang="pt-BR" u="sng" dirty="0">
                <a:solidFill>
                  <a:srgbClr val="0066FF"/>
                </a:solidFill>
                <a:cs typeface="Arial"/>
              </a:rPr>
              <a:t>gerenciamento dos recursos hídricos estaduais</a:t>
            </a:r>
            <a:r>
              <a:rPr lang="pt-BR" dirty="0"/>
              <a:t>;</a:t>
            </a:r>
            <a:endParaRPr dirty="0"/>
          </a:p>
          <a:p>
            <a:pPr algn="just">
              <a:defRPr/>
            </a:pPr>
            <a:r>
              <a:rPr lang="pt-BR" dirty="0"/>
              <a:t>III - </a:t>
            </a:r>
            <a:r>
              <a:rPr lang="pt-BR" u="sng" dirty="0">
                <a:solidFill>
                  <a:srgbClr val="0066FF"/>
                </a:solidFill>
                <a:cs typeface="Arial"/>
              </a:rPr>
              <a:t>desenvolver estudos, pesquisas e projetos </a:t>
            </a:r>
            <a:r>
              <a:rPr lang="pt-BR" dirty="0"/>
              <a:t>relacionados com a gestão dos recursos hídricos estaduais;</a:t>
            </a:r>
            <a:endParaRPr dirty="0"/>
          </a:p>
          <a:p>
            <a:pPr algn="just">
              <a:defRPr/>
            </a:pPr>
            <a:r>
              <a:rPr lang="pt-BR" dirty="0"/>
              <a:t>IV - executar </a:t>
            </a:r>
            <a:r>
              <a:rPr lang="pt-BR" u="sng" dirty="0">
                <a:solidFill>
                  <a:srgbClr val="0066FF"/>
                </a:solidFill>
                <a:cs typeface="Arial"/>
              </a:rPr>
              <a:t>programas educacionais e de capacitação de pessoal </a:t>
            </a:r>
            <a:r>
              <a:rPr lang="pt-BR" dirty="0"/>
              <a:t>em gestão de recursos hídricos;</a:t>
            </a:r>
            <a:endParaRPr dirty="0"/>
          </a:p>
          <a:p>
            <a:pPr algn="just">
              <a:defRPr/>
            </a:pPr>
            <a:r>
              <a:rPr lang="pt-BR" dirty="0"/>
              <a:t>V - </a:t>
            </a:r>
            <a:r>
              <a:rPr lang="pt-BR" u="sng" dirty="0">
                <a:solidFill>
                  <a:srgbClr val="0066FF"/>
                </a:solidFill>
                <a:cs typeface="Arial"/>
              </a:rPr>
              <a:t>expedir as outorgas do direito de uso dos recursos hídricos estaduais</a:t>
            </a:r>
            <a:r>
              <a:rPr lang="pt-BR" dirty="0"/>
              <a:t>;</a:t>
            </a:r>
            <a:endParaRPr dirty="0"/>
          </a:p>
          <a:p>
            <a:pPr algn="just">
              <a:defRPr/>
            </a:pPr>
            <a:r>
              <a:rPr lang="pt-BR" dirty="0"/>
              <a:t>VI - </a:t>
            </a:r>
            <a:r>
              <a:rPr lang="pt-BR" u="sng" dirty="0">
                <a:solidFill>
                  <a:srgbClr val="0066FF"/>
                </a:solidFill>
                <a:cs typeface="Arial"/>
              </a:rPr>
              <a:t>conceder licença de obras hidráulicas</a:t>
            </a:r>
            <a:r>
              <a:rPr lang="pt-BR" dirty="0"/>
              <a:t>, sem prejuízo da respectiva licença ambiental;</a:t>
            </a:r>
            <a:endParaRPr dirty="0"/>
          </a:p>
          <a:p>
            <a:pPr algn="just">
              <a:defRPr/>
            </a:pPr>
            <a:r>
              <a:rPr lang="pt-BR" dirty="0"/>
              <a:t>VII - implantar, operar, manter e disponibilizar dados das </a:t>
            </a:r>
            <a:r>
              <a:rPr lang="pt-BR" u="sng" dirty="0">
                <a:solidFill>
                  <a:srgbClr val="0066FF"/>
                </a:solidFill>
                <a:cs typeface="Arial"/>
              </a:rPr>
              <a:t>redes de monitoramento </a:t>
            </a:r>
            <a:r>
              <a:rPr lang="pt-BR" u="sng" dirty="0" err="1">
                <a:solidFill>
                  <a:srgbClr val="0066FF"/>
                </a:solidFill>
                <a:cs typeface="Arial"/>
              </a:rPr>
              <a:t>quali</a:t>
            </a:r>
            <a:r>
              <a:rPr lang="pt-BR" u="sng" dirty="0">
                <a:solidFill>
                  <a:srgbClr val="0066FF"/>
                </a:solidFill>
                <a:cs typeface="Arial"/>
              </a:rPr>
              <a:t>-quantitativo de recursos hídricos</a:t>
            </a:r>
            <a:r>
              <a:rPr lang="pt-BR" dirty="0"/>
              <a:t>; </a:t>
            </a:r>
            <a:endParaRPr dirty="0"/>
          </a:p>
          <a:p>
            <a:pPr algn="just">
              <a:defRPr/>
            </a:pPr>
            <a:r>
              <a:rPr lang="pt-BR" dirty="0"/>
              <a:t>VIII - </a:t>
            </a:r>
            <a:r>
              <a:rPr lang="pt-BR" u="sng" dirty="0">
                <a:solidFill>
                  <a:srgbClr val="0066FF"/>
                </a:solidFill>
                <a:cs typeface="Arial"/>
              </a:rPr>
              <a:t>implantar, operar e manter o sistema de informações sobre recursos hídricos</a:t>
            </a:r>
            <a:r>
              <a:rPr lang="pt-BR" dirty="0"/>
              <a:t>;</a:t>
            </a:r>
            <a:endParaRPr dirty="0"/>
          </a:p>
          <a:p>
            <a:pPr algn="just">
              <a:defRPr/>
            </a:pPr>
            <a:r>
              <a:rPr lang="pt-BR" dirty="0"/>
              <a:t>IX - efetuar a </a:t>
            </a:r>
            <a:r>
              <a:rPr lang="pt-BR" u="sng" dirty="0">
                <a:solidFill>
                  <a:srgbClr val="0066FF"/>
                </a:solidFill>
                <a:cs typeface="Arial"/>
              </a:rPr>
              <a:t>cobrança pelo uso da água </a:t>
            </a:r>
            <a:r>
              <a:rPr lang="pt-BR" dirty="0"/>
              <a:t>e aplicar as multas por inadimplência;</a:t>
            </a:r>
            <a:endParaRPr dirty="0"/>
          </a:p>
          <a:p>
            <a:pPr algn="just">
              <a:defRPr/>
            </a:pPr>
            <a:r>
              <a:rPr lang="pt-BR" dirty="0"/>
              <a:t>X - estabelecer e implementar </a:t>
            </a:r>
            <a:r>
              <a:rPr lang="pt-BR" u="sng" dirty="0">
                <a:solidFill>
                  <a:srgbClr val="0066FF"/>
                </a:solidFill>
                <a:cs typeface="Arial"/>
              </a:rPr>
              <a:t>as regras de operação </a:t>
            </a:r>
            <a:r>
              <a:rPr lang="pt-BR" dirty="0"/>
              <a:t>da infraestrutura hídrica existente;</a:t>
            </a:r>
            <a:endParaRPr dirty="0"/>
          </a:p>
        </p:txBody>
      </p:sp>
      <p:sp>
        <p:nvSpPr>
          <p:cNvPr id="4" name="Retângulo 3"/>
          <p:cNvSpPr/>
          <p:nvPr/>
        </p:nvSpPr>
        <p:spPr bwMode="auto">
          <a:xfrm>
            <a:off x="1475656" y="764704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b="1">
                <a:solidFill>
                  <a:srgbClr val="0070C0"/>
                </a:solidFill>
              </a:rPr>
              <a:t>LEI COMPLEMENTAR Nº 483, DE 03 DE JANEIRO DE 2013</a:t>
            </a:r>
            <a:endParaRPr/>
          </a:p>
        </p:txBody>
      </p:sp>
      <p:sp>
        <p:nvSpPr>
          <p:cNvPr id="5" name="Retângulo 4"/>
          <p:cNvSpPr/>
          <p:nvPr/>
        </p:nvSpPr>
        <p:spPr bwMode="auto">
          <a:xfrm>
            <a:off x="5061353" y="1124744"/>
            <a:ext cx="383112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1600" b="1" i="1"/>
              <a:t>Dispõe sobre o Instituto de Gestão das</a:t>
            </a:r>
            <a:endParaRPr/>
          </a:p>
          <a:p>
            <a:pPr algn="just">
              <a:defRPr/>
            </a:pPr>
            <a:r>
              <a:rPr lang="pt-BR" sz="1600" b="1" i="1"/>
              <a:t>Águas do Estado do Rio Grande do Norte</a:t>
            </a:r>
            <a:endParaRPr/>
          </a:p>
          <a:p>
            <a:pPr algn="just">
              <a:defRPr/>
            </a:pPr>
            <a:r>
              <a:rPr lang="pt-BR" sz="1600" b="1" i="1"/>
              <a:t>(IGARN) e dá outras providências</a:t>
            </a:r>
            <a:endParaRPr lang="pt-BR" sz="1600"/>
          </a:p>
        </p:txBody>
      </p:sp>
      <p:sp>
        <p:nvSpPr>
          <p:cNvPr id="6" name="Retângulo 5"/>
          <p:cNvSpPr/>
          <p:nvPr/>
        </p:nvSpPr>
        <p:spPr bwMode="auto">
          <a:xfrm>
            <a:off x="251520" y="1861921"/>
            <a:ext cx="2777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/>
              <a:t>Art. 3º. Compete ao IGARN:</a:t>
            </a:r>
            <a:endParaRPr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/>
          <a:srcRect l="45415" t="20671" r="34682" b="70843"/>
          <a:stretch/>
        </p:blipFill>
        <p:spPr bwMode="auto">
          <a:xfrm>
            <a:off x="36312" y="6525344"/>
            <a:ext cx="9100978" cy="4571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4270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3" name="Grupo 11"/>
          <p:cNvGrpSpPr/>
          <p:nvPr/>
        </p:nvGrpSpPr>
        <p:grpSpPr bwMode="auto">
          <a:xfrm>
            <a:off x="0" y="-27384"/>
            <a:ext cx="9144000" cy="620688"/>
            <a:chOff x="0" y="0"/>
            <a:chExt cx="9144000" cy="620688"/>
          </a:xfrm>
        </p:grpSpPr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2"/>
            <a:srcRect l="13290" t="20671" r="14498" b="70843"/>
            <a:stretch/>
          </p:blipFill>
          <p:spPr bwMode="auto">
            <a:xfrm>
              <a:off x="0" y="0"/>
              <a:ext cx="9144000" cy="62068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/>
              <a:tailEnd/>
            </a:ln>
          </p:spPr>
        </p:pic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2"/>
            <a:srcRect l="45415" t="20671" r="34682" b="70843"/>
            <a:stretch/>
          </p:blipFill>
          <p:spPr bwMode="auto">
            <a:xfrm>
              <a:off x="755576" y="0"/>
              <a:ext cx="5832648" cy="59330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/>
              <a:tailEnd/>
            </a:ln>
          </p:spPr>
        </p:pic>
        <p:sp>
          <p:nvSpPr>
            <p:cNvPr id="26" name="CaixaDeTexto 25"/>
            <p:cNvSpPr txBox="1"/>
            <p:nvPr/>
          </p:nvSpPr>
          <p:spPr bwMode="auto">
            <a:xfrm>
              <a:off x="611560" y="116632"/>
              <a:ext cx="59394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pt-BR" sz="1600" b="1">
                  <a:solidFill>
                    <a:schemeClr val="bg1"/>
                  </a:solidFill>
                </a:rPr>
                <a:t>INSTITUTO DE GESTÃO DE ÁGUAS DO RN - IGARN</a:t>
              </a:r>
              <a:endParaRPr/>
            </a:p>
          </p:txBody>
        </p:sp>
      </p:grpSp>
      <p:sp>
        <p:nvSpPr>
          <p:cNvPr id="3" name="CaixaDeTexto 2"/>
          <p:cNvSpPr txBox="1"/>
          <p:nvPr/>
        </p:nvSpPr>
        <p:spPr bwMode="auto">
          <a:xfrm>
            <a:off x="251520" y="2180625"/>
            <a:ext cx="8640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1800" dirty="0">
                <a:latin typeface="+mj-lt"/>
              </a:rPr>
              <a:t>XI - </a:t>
            </a:r>
            <a:r>
              <a:rPr lang="pt-BR" sz="1800" u="sng" dirty="0">
                <a:solidFill>
                  <a:srgbClr val="0066FF"/>
                </a:solidFill>
                <a:latin typeface="+mj-lt"/>
                <a:cs typeface="Arial"/>
              </a:rPr>
              <a:t>operar e manter </a:t>
            </a:r>
            <a:r>
              <a:rPr lang="pt-BR" sz="1800" dirty="0">
                <a:latin typeface="+mj-lt"/>
              </a:rPr>
              <a:t>as </a:t>
            </a:r>
            <a:r>
              <a:rPr lang="pt-BR" sz="1800" u="sng" dirty="0">
                <a:solidFill>
                  <a:srgbClr val="0066FF"/>
                </a:solidFill>
                <a:latin typeface="+mj-lt"/>
                <a:cs typeface="Arial"/>
              </a:rPr>
              <a:t>obras</a:t>
            </a:r>
            <a:r>
              <a:rPr lang="pt-BR" sz="1800" dirty="0">
                <a:latin typeface="+mj-lt"/>
              </a:rPr>
              <a:t> e os equipamentos de </a:t>
            </a:r>
            <a:r>
              <a:rPr lang="pt-BR" sz="1800" u="sng" dirty="0">
                <a:solidFill>
                  <a:srgbClr val="0066FF"/>
                </a:solidFill>
                <a:latin typeface="+mj-lt"/>
                <a:cs typeface="Arial"/>
              </a:rPr>
              <a:t>infraestrutura hídrica</a:t>
            </a:r>
            <a:r>
              <a:rPr lang="pt-BR" sz="1800" dirty="0">
                <a:latin typeface="+mj-lt"/>
              </a:rPr>
              <a:t>;</a:t>
            </a:r>
            <a:endParaRPr lang="pt-BR" dirty="0">
              <a:latin typeface="+mj-lt"/>
            </a:endParaRPr>
          </a:p>
          <a:p>
            <a:pPr algn="just">
              <a:defRPr/>
            </a:pPr>
            <a:r>
              <a:rPr lang="pt-BR" sz="1800" dirty="0">
                <a:latin typeface="+mj-lt"/>
              </a:rPr>
              <a:t>XII - exercer o poder de </a:t>
            </a:r>
            <a:r>
              <a:rPr lang="pt-BR" sz="1800" u="sng" dirty="0">
                <a:solidFill>
                  <a:srgbClr val="0066FF"/>
                </a:solidFill>
                <a:latin typeface="+mj-lt"/>
                <a:cs typeface="Arial"/>
              </a:rPr>
              <a:t>fiscalização dos recursos hídricos </a:t>
            </a:r>
            <a:r>
              <a:rPr lang="pt-BR" sz="1800" dirty="0">
                <a:latin typeface="+mj-lt"/>
              </a:rPr>
              <a:t>e aplicar as sanções aos infratores;</a:t>
            </a:r>
            <a:endParaRPr lang="pt-BR" dirty="0">
              <a:latin typeface="+mj-lt"/>
            </a:endParaRPr>
          </a:p>
          <a:p>
            <a:pPr algn="just">
              <a:defRPr/>
            </a:pPr>
            <a:r>
              <a:rPr lang="pt-BR" sz="1800" dirty="0">
                <a:latin typeface="+mj-lt"/>
              </a:rPr>
              <a:t>XIII - elaborar e manter atualizados os </a:t>
            </a:r>
            <a:r>
              <a:rPr lang="pt-BR" sz="1800" u="sng" dirty="0">
                <a:solidFill>
                  <a:srgbClr val="0066FF"/>
                </a:solidFill>
                <a:latin typeface="+mj-lt"/>
                <a:cs typeface="Arial"/>
              </a:rPr>
              <a:t>manuais de procedimentos </a:t>
            </a:r>
            <a:r>
              <a:rPr lang="pt-BR" sz="1800" dirty="0">
                <a:latin typeface="+mj-lt"/>
              </a:rPr>
              <a:t>de licenciamento, gestão, fiscalização e uso dos recursos hídricos estaduais;</a:t>
            </a:r>
            <a:endParaRPr lang="pt-BR" sz="1800" b="1" dirty="0">
              <a:latin typeface="+mj-lt"/>
            </a:endParaRPr>
          </a:p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+mj-lt"/>
              </a:rPr>
              <a:t>XIV - compor o </a:t>
            </a:r>
            <a:r>
              <a:rPr lang="pt-BR" sz="1800" b="0" i="0" u="none" strike="noStrike" baseline="0" dirty="0">
                <a:solidFill>
                  <a:srgbClr val="0070C0"/>
                </a:solidFill>
                <a:latin typeface="+mj-lt"/>
              </a:rPr>
              <a:t>SIGERH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+mj-lt"/>
              </a:rPr>
              <a:t>; </a:t>
            </a:r>
          </a:p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+mj-lt"/>
              </a:rPr>
              <a:t>XV - assumir a função de </a:t>
            </a:r>
            <a:r>
              <a:rPr lang="pt-BR" sz="1800" b="0" i="0" u="none" strike="noStrike" baseline="0" dirty="0">
                <a:solidFill>
                  <a:srgbClr val="0070C0"/>
                </a:solidFill>
                <a:latin typeface="+mj-lt"/>
              </a:rPr>
              <a:t>entidade operadora 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+mj-lt"/>
              </a:rPr>
              <a:t>estadual da infraestrutura hídrica interligada ao Projeto de Integração do Rio São Francisco com as Bacias Hidrográficas do Nordeste Setentrional (</a:t>
            </a:r>
            <a:r>
              <a:rPr lang="pt-BR" sz="1800" b="0" i="0" u="none" strike="noStrike" baseline="0" dirty="0">
                <a:solidFill>
                  <a:srgbClr val="0070C0"/>
                </a:solidFill>
                <a:latin typeface="+mj-lt"/>
              </a:rPr>
              <a:t>PISF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+mj-lt"/>
              </a:rPr>
              <a:t>); </a:t>
            </a:r>
          </a:p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+mj-lt"/>
              </a:rPr>
              <a:t>XVI - responsabilizar-se pela </a:t>
            </a:r>
            <a:r>
              <a:rPr lang="pt-BR" sz="1800" b="0" i="0" u="none" strike="noStrike" baseline="0" dirty="0">
                <a:solidFill>
                  <a:srgbClr val="0070C0"/>
                </a:solidFill>
                <a:latin typeface="+mj-lt"/>
              </a:rPr>
              <a:t>gestão das águas provenientes do PISF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+mj-lt"/>
              </a:rPr>
              <a:t>; e </a:t>
            </a:r>
          </a:p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+mj-lt"/>
              </a:rPr>
              <a:t>XVII - relacionar-se com entidades públicas e privadas, nacionais ou internacionais, que atuem em áreas afins. </a:t>
            </a:r>
            <a:endParaRPr lang="pt-BR" sz="1600" b="1" dirty="0">
              <a:latin typeface="+mj-lt"/>
            </a:endParaRPr>
          </a:p>
        </p:txBody>
      </p:sp>
      <p:sp>
        <p:nvSpPr>
          <p:cNvPr id="4" name="Retângulo 3"/>
          <p:cNvSpPr/>
          <p:nvPr/>
        </p:nvSpPr>
        <p:spPr bwMode="auto">
          <a:xfrm>
            <a:off x="1475656" y="764704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b="1">
                <a:solidFill>
                  <a:srgbClr val="0070C0"/>
                </a:solidFill>
              </a:rPr>
              <a:t>LEI COMPLEMENTAR Nº 483, DE 03 DE JANEIRO DE 2013</a:t>
            </a:r>
            <a:endParaRPr/>
          </a:p>
        </p:txBody>
      </p:sp>
      <p:sp>
        <p:nvSpPr>
          <p:cNvPr id="5" name="Retângulo 4"/>
          <p:cNvSpPr/>
          <p:nvPr/>
        </p:nvSpPr>
        <p:spPr bwMode="auto">
          <a:xfrm>
            <a:off x="5061353" y="1124744"/>
            <a:ext cx="383112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1600" b="1" i="1"/>
              <a:t>Dispõe sobre o Instituto de Gestão das</a:t>
            </a:r>
            <a:endParaRPr/>
          </a:p>
          <a:p>
            <a:pPr algn="just">
              <a:defRPr/>
            </a:pPr>
            <a:r>
              <a:rPr lang="pt-BR" sz="1600" b="1" i="1"/>
              <a:t>Águas do Estado do Rio Grande do Norte</a:t>
            </a:r>
            <a:endParaRPr/>
          </a:p>
          <a:p>
            <a:pPr algn="just">
              <a:defRPr/>
            </a:pPr>
            <a:r>
              <a:rPr lang="pt-BR" sz="1600" b="1" i="1"/>
              <a:t>(IGARN) e dá outras providências</a:t>
            </a:r>
            <a:endParaRPr lang="pt-BR" sz="1600"/>
          </a:p>
        </p:txBody>
      </p:sp>
      <p:sp>
        <p:nvSpPr>
          <p:cNvPr id="6" name="Retângulo 5"/>
          <p:cNvSpPr/>
          <p:nvPr/>
        </p:nvSpPr>
        <p:spPr bwMode="auto">
          <a:xfrm>
            <a:off x="251520" y="1861921"/>
            <a:ext cx="2777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/>
              <a:t>Art. 3º. Compete ao IGARN:</a:t>
            </a:r>
            <a:endParaRPr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/>
          <a:srcRect l="45415" t="20671" r="34682" b="70843"/>
          <a:stretch/>
        </p:blipFill>
        <p:spPr bwMode="auto">
          <a:xfrm>
            <a:off x="36312" y="6525344"/>
            <a:ext cx="9100978" cy="4571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368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31" name="Grupo 11"/>
          <p:cNvGrpSpPr/>
          <p:nvPr/>
        </p:nvGrpSpPr>
        <p:grpSpPr bwMode="auto">
          <a:xfrm>
            <a:off x="0" y="-27384"/>
            <a:ext cx="9144000" cy="620688"/>
            <a:chOff x="0" y="0"/>
            <a:chExt cx="9144000" cy="620688"/>
          </a:xfrm>
        </p:grpSpPr>
        <p:pic>
          <p:nvPicPr>
            <p:cNvPr id="32" name="Picture 5"/>
            <p:cNvPicPr>
              <a:picLocks noChangeAspect="1" noChangeArrowheads="1"/>
            </p:cNvPicPr>
            <p:nvPr/>
          </p:nvPicPr>
          <p:blipFill>
            <a:blip r:embed="rId2"/>
            <a:srcRect l="13290" t="20671" r="14498" b="70843"/>
            <a:stretch/>
          </p:blipFill>
          <p:spPr bwMode="auto">
            <a:xfrm>
              <a:off x="0" y="0"/>
              <a:ext cx="9144000" cy="62068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/>
              <a:tailEnd/>
            </a:ln>
          </p:spPr>
        </p:pic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2"/>
            <a:srcRect l="45415" t="20671" r="34682" b="70843"/>
            <a:stretch/>
          </p:blipFill>
          <p:spPr bwMode="auto">
            <a:xfrm>
              <a:off x="755576" y="0"/>
              <a:ext cx="5832648" cy="59330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/>
              <a:tailEnd/>
            </a:ln>
          </p:spPr>
        </p:pic>
        <p:sp>
          <p:nvSpPr>
            <p:cNvPr id="34" name="CaixaDeTexto 33"/>
            <p:cNvSpPr txBox="1"/>
            <p:nvPr/>
          </p:nvSpPr>
          <p:spPr bwMode="auto">
            <a:xfrm>
              <a:off x="611560" y="116632"/>
              <a:ext cx="59394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pt-BR" sz="1600" b="1">
                  <a:solidFill>
                    <a:schemeClr val="bg1"/>
                  </a:solidFill>
                </a:rPr>
                <a:t>INSTITUTO DE GESTÃO DE ÁGUAS DO RN - IGARN</a:t>
              </a:r>
              <a:endParaRPr/>
            </a:p>
          </p:txBody>
        </p:sp>
      </p:grpSp>
      <p:sp>
        <p:nvSpPr>
          <p:cNvPr id="6" name="CaixaDeTexto 5"/>
          <p:cNvSpPr txBox="1"/>
          <p:nvPr/>
        </p:nvSpPr>
        <p:spPr bwMode="auto">
          <a:xfrm>
            <a:off x="3190317" y="1412776"/>
            <a:ext cx="2729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pt-BR" b="1"/>
              <a:t>Bacias Hidrográficas do RN</a:t>
            </a:r>
            <a:endParaRPr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8172400" y="1628800"/>
            <a:ext cx="640732" cy="65100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07504" y="2564904"/>
            <a:ext cx="2896538" cy="3482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 l="2325" t="6953" r="2844" b="9611"/>
          <a:stretch/>
        </p:blipFill>
        <p:spPr bwMode="auto">
          <a:xfrm>
            <a:off x="1763687" y="1844824"/>
            <a:ext cx="72008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tângulo 13"/>
          <p:cNvSpPr/>
          <p:nvPr/>
        </p:nvSpPr>
        <p:spPr bwMode="auto">
          <a:xfrm>
            <a:off x="0" y="980728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200" b="1">
                <a:solidFill>
                  <a:srgbClr val="0070C0"/>
                </a:solidFill>
              </a:rPr>
              <a:t>UNIDADES DE PLANEJAMENTO DOS RECURSOS HÍDRICOS SUPERFICIAIS</a:t>
            </a:r>
            <a:endParaRPr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/>
          <a:srcRect l="45415" t="20671" r="34682" b="70843"/>
          <a:stretch/>
        </p:blipFill>
        <p:spPr bwMode="auto">
          <a:xfrm>
            <a:off x="36312" y="6525344"/>
            <a:ext cx="9100978" cy="4571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5598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Grupo 11"/>
          <p:cNvGrpSpPr/>
          <p:nvPr/>
        </p:nvGrpSpPr>
        <p:grpSpPr bwMode="auto">
          <a:xfrm>
            <a:off x="0" y="-27384"/>
            <a:ext cx="9144000" cy="620688"/>
            <a:chOff x="0" y="0"/>
            <a:chExt cx="9144000" cy="620688"/>
          </a:xfrm>
        </p:grpSpPr>
        <p:pic>
          <p:nvPicPr>
            <p:cNvPr id="32" name="Picture 5"/>
            <p:cNvPicPr>
              <a:picLocks noChangeAspect="1" noChangeArrowheads="1"/>
            </p:cNvPicPr>
            <p:nvPr/>
          </p:nvPicPr>
          <p:blipFill>
            <a:blip r:embed="rId2"/>
            <a:srcRect l="13290" t="20671" r="14498" b="70843"/>
            <a:stretch/>
          </p:blipFill>
          <p:spPr bwMode="auto">
            <a:xfrm>
              <a:off x="0" y="0"/>
              <a:ext cx="9144000" cy="62068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/>
              <a:tailEnd/>
            </a:ln>
          </p:spPr>
        </p:pic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2"/>
            <a:srcRect l="45415" t="20671" r="34682" b="70843"/>
            <a:stretch/>
          </p:blipFill>
          <p:spPr bwMode="auto">
            <a:xfrm>
              <a:off x="755576" y="0"/>
              <a:ext cx="5832648" cy="59330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/>
              <a:tailEnd/>
            </a:ln>
          </p:spPr>
        </p:pic>
        <p:sp>
          <p:nvSpPr>
            <p:cNvPr id="34" name="CaixaDeTexto 33"/>
            <p:cNvSpPr txBox="1"/>
            <p:nvPr/>
          </p:nvSpPr>
          <p:spPr bwMode="auto">
            <a:xfrm>
              <a:off x="611560" y="116632"/>
              <a:ext cx="59394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pt-BR" sz="1600" b="1">
                  <a:solidFill>
                    <a:schemeClr val="bg1"/>
                  </a:solidFill>
                </a:rPr>
                <a:t>INSTITUTO DE GESTÃO DE ÁGUAS DO RN - IGARN</a:t>
              </a:r>
              <a:endParaRPr/>
            </a:p>
          </p:txBody>
        </p:sp>
      </p:grpSp>
      <p:sp>
        <p:nvSpPr>
          <p:cNvPr id="6" name="CaixaDeTexto 5"/>
          <p:cNvSpPr txBox="1"/>
          <p:nvPr/>
        </p:nvSpPr>
        <p:spPr bwMode="auto">
          <a:xfrm>
            <a:off x="3684652" y="1412776"/>
            <a:ext cx="1740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pt-BR" b="1"/>
              <a:t>Aquíferos do RN</a:t>
            </a:r>
            <a:endParaRPr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8172400" y="1628800"/>
            <a:ext cx="640732" cy="65100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4" name="Retângulo 13"/>
          <p:cNvSpPr/>
          <p:nvPr/>
        </p:nvSpPr>
        <p:spPr bwMode="auto">
          <a:xfrm>
            <a:off x="0" y="980728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200" b="1">
                <a:solidFill>
                  <a:srgbClr val="0070C0"/>
                </a:solidFill>
              </a:rPr>
              <a:t>RECURSOS HÍDRICOS SUBTERRÂNEOS</a:t>
            </a:r>
            <a:endParaRPr/>
          </a:p>
        </p:txBody>
      </p:sp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4"/>
          <a:srcRect l="870" t="1634" r="1739" b="13317"/>
          <a:stretch/>
        </p:blipFill>
        <p:spPr bwMode="auto">
          <a:xfrm>
            <a:off x="1835696" y="1916832"/>
            <a:ext cx="7056784" cy="428447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251520" y="1988840"/>
            <a:ext cx="1885889" cy="144016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9" name="CaixaDeTexto 18"/>
          <p:cNvSpPr txBox="1"/>
          <p:nvPr/>
        </p:nvSpPr>
        <p:spPr bwMode="auto">
          <a:xfrm>
            <a:off x="251520" y="3717032"/>
            <a:ext cx="17091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  <a:defRPr/>
            </a:pPr>
            <a:r>
              <a:rPr lang="pt-BR" sz="1600"/>
              <a:t>MEIO FISSURAL</a:t>
            </a:r>
            <a:endParaRPr/>
          </a:p>
          <a:p>
            <a:pPr>
              <a:buFont typeface="Arial"/>
              <a:buChar char="•"/>
              <a:defRPr/>
            </a:pPr>
            <a:r>
              <a:rPr lang="pt-BR" sz="1600"/>
              <a:t>MEIO CARSTICO</a:t>
            </a:r>
            <a:endParaRPr/>
          </a:p>
          <a:p>
            <a:pPr>
              <a:buFont typeface="Arial"/>
              <a:buChar char="•"/>
              <a:defRPr/>
            </a:pPr>
            <a:r>
              <a:rPr lang="pt-BR" sz="1600"/>
              <a:t>MEIO GRANULAR</a:t>
            </a:r>
            <a:endParaRPr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/>
          <a:srcRect l="45415" t="20671" r="34682" b="70843"/>
          <a:stretch/>
        </p:blipFill>
        <p:spPr bwMode="auto">
          <a:xfrm>
            <a:off x="36312" y="6525344"/>
            <a:ext cx="9100978" cy="4571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4049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ChangeArrowheads="1"/>
          </p:cNvSpPr>
          <p:nvPr/>
        </p:nvSpPr>
        <p:spPr bwMode="auto">
          <a:xfrm rot="10800000" flipV="1">
            <a:off x="357187" y="699886"/>
            <a:ext cx="842962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pt-BR" sz="2000" b="1" dirty="0">
                <a:latin typeface="+mj-lt"/>
              </a:rPr>
              <a:t>AÇUDES MONITORADOS NO RN</a:t>
            </a:r>
            <a:endParaRPr lang="pt-BR" sz="1800" dirty="0"/>
          </a:p>
        </p:txBody>
      </p:sp>
      <p:grpSp>
        <p:nvGrpSpPr>
          <p:cNvPr id="3" name="Grupo 11">
            <a:extLst>
              <a:ext uri="{FF2B5EF4-FFF2-40B4-BE49-F238E27FC236}">
                <a16:creationId xmlns:a16="http://schemas.microsoft.com/office/drawing/2014/main" id="{12446E9C-3D43-ABCA-26E9-3698F7D83733}"/>
              </a:ext>
            </a:extLst>
          </p:cNvPr>
          <p:cNvGrpSpPr/>
          <p:nvPr/>
        </p:nvGrpSpPr>
        <p:grpSpPr bwMode="auto">
          <a:xfrm>
            <a:off x="0" y="4042"/>
            <a:ext cx="9144000" cy="620688"/>
            <a:chOff x="0" y="0"/>
            <a:chExt cx="9144000" cy="620688"/>
          </a:xfrm>
        </p:grpSpPr>
        <p:pic>
          <p:nvPicPr>
            <p:cNvPr id="4" name="Picture 5">
              <a:extLst>
                <a:ext uri="{FF2B5EF4-FFF2-40B4-BE49-F238E27FC236}">
                  <a16:creationId xmlns:a16="http://schemas.microsoft.com/office/drawing/2014/main" id="{DBF29A6D-84A9-B1FA-AD17-6AFFF231E6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 l="13290" t="20671" r="14498" b="70843"/>
            <a:stretch/>
          </p:blipFill>
          <p:spPr bwMode="auto">
            <a:xfrm>
              <a:off x="0" y="0"/>
              <a:ext cx="9144000" cy="62068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/>
              <a:tailEnd/>
            </a:ln>
          </p:spPr>
        </p:pic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2A512981-1C20-0DDA-A56C-E50B4FBE6D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 l="45415" t="20671" r="34682" b="70843"/>
            <a:stretch/>
          </p:blipFill>
          <p:spPr bwMode="auto">
            <a:xfrm>
              <a:off x="755576" y="0"/>
              <a:ext cx="5832648" cy="59330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/>
              <a:tailEnd/>
            </a:ln>
          </p:spPr>
        </p:pic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5A5EF353-984B-1D78-3A6B-46B9B0AAB76D}"/>
                </a:ext>
              </a:extLst>
            </p:cNvPr>
            <p:cNvSpPr txBox="1"/>
            <p:nvPr/>
          </p:nvSpPr>
          <p:spPr bwMode="auto">
            <a:xfrm>
              <a:off x="692128" y="134380"/>
              <a:ext cx="478265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pt-BR" sz="1600" b="1">
                  <a:solidFill>
                    <a:schemeClr val="bg1"/>
                  </a:solidFill>
                  <a:latin typeface="Trebuchet MS"/>
                </a:rPr>
                <a:t>INSTITUTO DE GESTÃO DE ÁGUAS DO RN - IGARN</a:t>
              </a:r>
              <a:endParaRPr/>
            </a:p>
          </p:txBody>
        </p:sp>
      </p:grpSp>
      <p:sp>
        <p:nvSpPr>
          <p:cNvPr id="2" name="Freeform 2">
            <a:extLst>
              <a:ext uri="{FF2B5EF4-FFF2-40B4-BE49-F238E27FC236}">
                <a16:creationId xmlns:a16="http://schemas.microsoft.com/office/drawing/2014/main" id="{B2093FFD-E5A4-3151-4961-6FA8B7AA0C70}"/>
              </a:ext>
            </a:extLst>
          </p:cNvPr>
          <p:cNvSpPr/>
          <p:nvPr/>
        </p:nvSpPr>
        <p:spPr>
          <a:xfrm>
            <a:off x="124332" y="1052736"/>
            <a:ext cx="8840155" cy="5725045"/>
          </a:xfrm>
          <a:custGeom>
            <a:avLst/>
            <a:gdLst/>
            <a:ahLst/>
            <a:cxnLst/>
            <a:rect l="l" t="t" r="r" b="b"/>
            <a:pathLst>
              <a:path w="9785327" h="6407612">
                <a:moveTo>
                  <a:pt x="0" y="0"/>
                </a:moveTo>
                <a:lnTo>
                  <a:pt x="9785327" y="0"/>
                </a:lnTo>
                <a:lnTo>
                  <a:pt x="9785327" y="6407611"/>
                </a:lnTo>
                <a:lnTo>
                  <a:pt x="0" y="64076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97008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Escritório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</TotalTime>
  <Words>2109</Words>
  <Application>Microsoft Office PowerPoint</Application>
  <DocSecurity>0</DocSecurity>
  <PresentationFormat>Apresentação na tela (4:3)</PresentationFormat>
  <Paragraphs>785</Paragraphs>
  <Slides>22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9" baseType="lpstr">
      <vt:lpstr>Adam Script</vt:lpstr>
      <vt:lpstr>Arial</vt:lpstr>
      <vt:lpstr>Calibri</vt:lpstr>
      <vt:lpstr>Roboto</vt:lpstr>
      <vt:lpstr>Tahoma</vt:lpstr>
      <vt:lpstr>Trebuchet MS</vt:lpstr>
      <vt:lpstr>Tema do Office</vt:lpstr>
      <vt:lpstr>Levantamento dos Espelhos D´água do RN: Como a parceria com as prefeituras pode avançar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Thaise Sales</dc:creator>
  <cp:lastModifiedBy>Nelson Césio</cp:lastModifiedBy>
  <cp:revision>446</cp:revision>
  <dcterms:created xsi:type="dcterms:W3CDTF">2015-09-12T13:24:20Z</dcterms:created>
  <dcterms:modified xsi:type="dcterms:W3CDTF">2024-08-13T01:12:21Z</dcterms:modified>
  <dc:identifier/>
  <dc:language/>
  <cp:version/>
</cp:coreProperties>
</file>